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56"/>
  </p:notesMasterIdLst>
  <p:handoutMasterIdLst>
    <p:handoutMasterId r:id="rId57"/>
  </p:handoutMasterIdLst>
  <p:sldIdLst>
    <p:sldId id="256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284" r:id="rId19"/>
    <p:sldId id="285" r:id="rId20"/>
    <p:sldId id="286" r:id="rId21"/>
    <p:sldId id="331" r:id="rId22"/>
    <p:sldId id="332" r:id="rId23"/>
    <p:sldId id="333" r:id="rId24"/>
    <p:sldId id="287" r:id="rId25"/>
    <p:sldId id="293" r:id="rId26"/>
    <p:sldId id="289" r:id="rId27"/>
    <p:sldId id="290" r:id="rId28"/>
    <p:sldId id="291" r:id="rId29"/>
    <p:sldId id="306" r:id="rId30"/>
    <p:sldId id="312" r:id="rId31"/>
    <p:sldId id="313" r:id="rId32"/>
    <p:sldId id="314" r:id="rId33"/>
    <p:sldId id="292" r:id="rId34"/>
    <p:sldId id="308" r:id="rId35"/>
    <p:sldId id="295" r:id="rId36"/>
    <p:sldId id="296" r:id="rId37"/>
    <p:sldId id="297" r:id="rId38"/>
    <p:sldId id="298" r:id="rId39"/>
    <p:sldId id="299" r:id="rId40"/>
    <p:sldId id="300" r:id="rId41"/>
    <p:sldId id="259" r:id="rId42"/>
    <p:sldId id="301" r:id="rId43"/>
    <p:sldId id="262" r:id="rId44"/>
    <p:sldId id="275" r:id="rId45"/>
    <p:sldId id="305" r:id="rId46"/>
    <p:sldId id="263" r:id="rId47"/>
    <p:sldId id="264" r:id="rId48"/>
    <p:sldId id="260" r:id="rId49"/>
    <p:sldId id="265" r:id="rId50"/>
    <p:sldId id="266" r:id="rId51"/>
    <p:sldId id="267" r:id="rId52"/>
    <p:sldId id="283" r:id="rId53"/>
    <p:sldId id="302" r:id="rId54"/>
    <p:sldId id="277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D1A14-4E0E-CD48-882F-51F0C239BACE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1700E-9F2C-DA49-A3DE-BD0B7703E8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17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B4A34-C66E-9C45-AA3F-1D029D876733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8F502-D542-3D44-A9FF-48C628B8CE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53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23812A-C3F2-42C5-9CE7-943DF570770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71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 we need the size attribute?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8F502-D542-3D44-A9FF-48C628B8CEA7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19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8F502-D542-3D44-A9FF-48C628B8CEA7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67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23812A-C3F2-42C5-9CE7-943DF570770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531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23812A-C3F2-42C5-9CE7-943DF570770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08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23812A-C3F2-42C5-9CE7-943DF570770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88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23812A-C3F2-42C5-9CE7-943DF570770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093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23812A-C3F2-42C5-9CE7-943DF570770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25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23812A-C3F2-42C5-9CE7-943DF570770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1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23812A-C3F2-42C5-9CE7-943DF570770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24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39172-2BE3-6B4F-B76B-022CEF2DF7F5}" type="slidenum">
              <a:rPr lang="en-US"/>
              <a:pPr/>
              <a:t>20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47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7279-EC77-A84D-AEBD-0A9C0E84A3FC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0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7279-EC77-A84D-AEBD-0A9C0E84A3FC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3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7279-EC77-A84D-AEBD-0A9C0E84A3FC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3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7279-EC77-A84D-AEBD-0A9C0E84A3FC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1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7279-EC77-A84D-AEBD-0A9C0E84A3FC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8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7279-EC77-A84D-AEBD-0A9C0E84A3FC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7279-EC77-A84D-AEBD-0A9C0E84A3FC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6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7279-EC77-A84D-AEBD-0A9C0E84A3FC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06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7279-EC77-A84D-AEBD-0A9C0E84A3FC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0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7279-EC77-A84D-AEBD-0A9C0E84A3FC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6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7279-EC77-A84D-AEBD-0A9C0E84A3FC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1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67279-EC77-A84D-AEBD-0A9C0E84A3FC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6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897" y="582431"/>
            <a:ext cx="6858000" cy="784814"/>
          </a:xfrm>
        </p:spPr>
        <p:txBody>
          <a:bodyPr/>
          <a:lstStyle/>
          <a:p>
            <a:r>
              <a:rPr lang="en-US" dirty="0"/>
              <a:t>Linked Lists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136911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public class </a:t>
            </a:r>
            <a:r>
              <a:rPr lang="tr-TR" sz="2400" dirty="0" err="1" smtClean="0">
                <a:latin typeface="Courier New" charset="0"/>
              </a:rPr>
              <a:t>Node</a:t>
            </a:r>
            <a:r>
              <a:rPr lang="en-US" sz="2400" dirty="0" smtClean="0">
                <a:latin typeface="Courier New" charset="0"/>
              </a:rPr>
              <a:t> </a:t>
            </a:r>
            <a:r>
              <a:rPr lang="en-US" sz="2400" dirty="0">
                <a:latin typeface="Courier New" charset="0"/>
              </a:rPr>
              <a:t>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  String name;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800000"/>
                </a:solidFill>
                <a:latin typeface="Courier New" charset="0"/>
              </a:rPr>
              <a:t>    </a:t>
            </a:r>
            <a:r>
              <a:rPr lang="tr-TR" sz="2400" b="1" dirty="0" err="1" smtClean="0">
                <a:solidFill>
                  <a:srgbClr val="800000"/>
                </a:solidFill>
                <a:latin typeface="Courier New" charset="0"/>
              </a:rPr>
              <a:t>Node</a:t>
            </a:r>
            <a:r>
              <a:rPr lang="en-US" sz="2400" b="1" dirty="0" smtClean="0">
                <a:solidFill>
                  <a:srgbClr val="800000"/>
                </a:solidFill>
                <a:latin typeface="Courier New" charset="0"/>
              </a:rPr>
              <a:t> </a:t>
            </a:r>
            <a:r>
              <a:rPr lang="tr-TR" sz="2400" b="1" dirty="0" err="1" smtClean="0">
                <a:solidFill>
                  <a:srgbClr val="800000"/>
                </a:solidFill>
                <a:latin typeface="Courier New" charset="0"/>
              </a:rPr>
              <a:t>next</a:t>
            </a:r>
            <a:r>
              <a:rPr lang="en-US" sz="2400" b="1" dirty="0" smtClean="0">
                <a:solidFill>
                  <a:srgbClr val="800000"/>
                </a:solidFill>
                <a:latin typeface="Courier New" charset="0"/>
              </a:rPr>
              <a:t>;</a:t>
            </a:r>
            <a:endParaRPr lang="tr-TR" sz="2400" b="1" dirty="0">
              <a:solidFill>
                <a:srgbClr val="800000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smtClean="0">
                <a:latin typeface="Courier New" charset="0"/>
              </a:rPr>
              <a:t>}</a:t>
            </a:r>
            <a:endParaRPr lang="en-US" sz="3000" dirty="0">
              <a:latin typeface="Courier New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428897" y="1623060"/>
            <a:ext cx="7543800" cy="1905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 dirty="0" smtClean="0"/>
              <a:t>"Bad programmers worry about the code. Good programmers worry about data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 smtClean="0"/>
              <a:t>         structures and their relationships."</a:t>
            </a:r>
            <a:r>
              <a:rPr lang="en-US" altLang="en-US" sz="2800" i="1" dirty="0" smtClean="0"/>
              <a:t>  </a:t>
            </a:r>
            <a:r>
              <a:rPr lang="en-US" altLang="en-US" sz="2800" dirty="0" smtClean="0"/>
              <a:t>	</a:t>
            </a:r>
            <a:br>
              <a:rPr lang="en-US" altLang="en-US" sz="2800" dirty="0" smtClean="0"/>
            </a:br>
            <a:r>
              <a:rPr lang="en-US" altLang="en-US" sz="2800" dirty="0" smtClean="0"/>
              <a:t>- </a:t>
            </a:r>
            <a:r>
              <a:rPr lang="en-US" altLang="en-US" sz="2800" i="1" dirty="0" smtClean="0"/>
              <a:t>Linus Torvalds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5034"/>
          </a:xfrm>
        </p:spPr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smtClean="0">
                <a:latin typeface="Britannic Bold" panose="020B0903060703020204" pitchFamily="34" charset="0"/>
              </a:rPr>
              <a:t>List Implementation: Array (2/9)</a:t>
            </a:r>
            <a:endParaRPr lang="en-US" sz="3600" dirty="0">
              <a:latin typeface="Britannic Bold" panose="020B0903060703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US" sz="1600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447800"/>
          </a:xfrm>
        </p:spPr>
        <p:txBody>
          <a:bodyPr>
            <a:normAutofit/>
          </a:bodyPr>
          <a:lstStyle/>
          <a:p>
            <a:pPr marL="457200" lvl="0" indent="-457200">
              <a:spcBef>
                <a:spcPts val="600"/>
              </a:spcBef>
              <a:buClr>
                <a:schemeClr val="bg2"/>
              </a:buClr>
              <a:buSzPct val="100000"/>
              <a:buFont typeface="Wingdings" pitchFamily="2" charset="2"/>
              <a:buChar char="q"/>
              <a:defRPr/>
            </a:pPr>
            <a:r>
              <a:rPr lang="en-GB" sz="2400" dirty="0" smtClean="0"/>
              <a:t>We now create a class </a:t>
            </a:r>
            <a:r>
              <a:rPr lang="en-GB" sz="2400" dirty="0" smtClean="0">
                <a:solidFill>
                  <a:srgbClr val="0000FF"/>
                </a:solidFill>
              </a:rPr>
              <a:t>ListUsingArray </a:t>
            </a:r>
            <a:r>
              <a:rPr lang="en-GB" sz="2400" dirty="0" smtClean="0"/>
              <a:t>as an implementation of the interface </a:t>
            </a:r>
            <a:r>
              <a:rPr lang="en-GB" sz="2400" dirty="0" err="1" smtClean="0">
                <a:solidFill>
                  <a:srgbClr val="0000FF"/>
                </a:solidFill>
              </a:rPr>
              <a:t>ListInterface</a:t>
            </a:r>
            <a:endParaRPr lang="en-GB" sz="2400" dirty="0" smtClean="0"/>
          </a:p>
        </p:txBody>
      </p:sp>
      <p:grpSp>
        <p:nvGrpSpPr>
          <p:cNvPr id="67" name="Group 66"/>
          <p:cNvGrpSpPr/>
          <p:nvPr/>
        </p:nvGrpSpPr>
        <p:grpSpPr>
          <a:xfrm>
            <a:off x="4876800" y="2362200"/>
            <a:ext cx="1676400" cy="2743199"/>
            <a:chOff x="3810000" y="2133600"/>
            <a:chExt cx="1676400" cy="2571749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3" name="Rectangle 52"/>
            <p:cNvSpPr/>
            <p:nvPr/>
          </p:nvSpPr>
          <p:spPr>
            <a:xfrm>
              <a:off x="3810000" y="2133600"/>
              <a:ext cx="1676400" cy="500062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810000" y="2633662"/>
              <a:ext cx="1676400" cy="304800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810000" y="2919412"/>
              <a:ext cx="1676400" cy="1785937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1" name="Text Box 6"/>
            <p:cNvSpPr txBox="1">
              <a:spLocks noChangeArrowheads="1"/>
            </p:cNvSpPr>
            <p:nvPr/>
          </p:nvSpPr>
          <p:spPr bwMode="auto">
            <a:xfrm>
              <a:off x="3810000" y="2133600"/>
              <a:ext cx="1676400" cy="288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&lt;&lt;interface&gt;&gt;</a:t>
              </a:r>
              <a:endParaRPr lang="en-US" altLang="ja-JP" sz="1400" dirty="0">
                <a:ea typeface="ＭＳ Ｐゴシック" pitchFamily="34" charset="-128"/>
              </a:endParaRPr>
            </a:p>
          </p:txBody>
        </p:sp>
        <p:sp>
          <p:nvSpPr>
            <p:cNvPr id="59" name="Text Box 6"/>
            <p:cNvSpPr txBox="1">
              <a:spLocks noChangeArrowheads="1"/>
            </p:cNvSpPr>
            <p:nvPr/>
          </p:nvSpPr>
          <p:spPr bwMode="auto">
            <a:xfrm>
              <a:off x="3810000" y="2971800"/>
              <a:ext cx="1676400" cy="1500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1400" dirty="0" smtClean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+ isEmpty()</a:t>
              </a:r>
            </a:p>
            <a:p>
              <a:r>
                <a:rPr lang="en-US" altLang="ja-JP" sz="1400" dirty="0" smtClean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+ size()</a:t>
              </a:r>
            </a:p>
            <a:p>
              <a:r>
                <a:rPr lang="en-US" altLang="ja-JP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+ getFirst()</a:t>
              </a:r>
            </a:p>
            <a:p>
              <a:r>
                <a:rPr lang="en-US" altLang="ja-JP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+ contains(E item)</a:t>
              </a:r>
            </a:p>
            <a:p>
              <a:r>
                <a:rPr lang="en-US" altLang="ja-JP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+ addFirst(E item)</a:t>
              </a:r>
            </a:p>
            <a:p>
              <a:r>
                <a:rPr lang="en-US" altLang="ja-JP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+ removeFirst()</a:t>
              </a:r>
            </a:p>
            <a:p>
              <a:r>
                <a:rPr lang="en-US" altLang="ja-JP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+ print()</a:t>
              </a:r>
              <a:endParaRPr lang="en-US" altLang="ja-JP" sz="1400" dirty="0">
                <a:ea typeface="ＭＳ Ｐゴシック" pitchFamily="34" charset="-128"/>
              </a:endParaRPr>
            </a:p>
          </p:txBody>
        </p:sp>
        <p:sp>
          <p:nvSpPr>
            <p:cNvPr id="50" name="Text Box 6"/>
            <p:cNvSpPr txBox="1">
              <a:spLocks noChangeArrowheads="1"/>
            </p:cNvSpPr>
            <p:nvPr/>
          </p:nvSpPr>
          <p:spPr bwMode="auto">
            <a:xfrm>
              <a:off x="3810000" y="2347912"/>
              <a:ext cx="1676400" cy="288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400" b="1" dirty="0" smtClean="0">
                  <a:solidFill>
                    <a:srgbClr val="000000"/>
                  </a:solidFill>
                  <a:ea typeface="ＭＳ Ｐゴシック" pitchFamily="34" charset="-128"/>
                </a:rPr>
                <a:t>ListInterface</a:t>
              </a:r>
              <a:endParaRPr lang="en-US" altLang="ja-JP" sz="1400" b="1" dirty="0">
                <a:ea typeface="ＭＳ Ｐゴシック" pitchFamily="34" charset="-128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918741" y="2819400"/>
            <a:ext cx="1586459" cy="1600200"/>
            <a:chOff x="1537741" y="2743200"/>
            <a:chExt cx="1586459" cy="1600200"/>
          </a:xfrm>
        </p:grpSpPr>
        <p:sp>
          <p:nvSpPr>
            <p:cNvPr id="65" name="Rectangle 64"/>
            <p:cNvSpPr/>
            <p:nvPr/>
          </p:nvSpPr>
          <p:spPr>
            <a:xfrm>
              <a:off x="1537741" y="3200400"/>
              <a:ext cx="1586459" cy="838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6" name="Text Box 6"/>
            <p:cNvSpPr txBox="1">
              <a:spLocks noChangeArrowheads="1"/>
            </p:cNvSpPr>
            <p:nvPr/>
          </p:nvSpPr>
          <p:spPr bwMode="auto">
            <a:xfrm>
              <a:off x="1537741" y="3200400"/>
              <a:ext cx="1586459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- </a:t>
              </a:r>
              <a:r>
                <a:rPr lang="en-US" altLang="ja-JP" sz="1400" u="sng" dirty="0" smtClean="0">
                  <a:solidFill>
                    <a:srgbClr val="000000"/>
                  </a:solidFill>
                  <a:ea typeface="ＭＳ Ｐゴシック" pitchFamily="34" charset="-128"/>
                </a:rPr>
                <a:t>MAXSIZE</a:t>
              </a:r>
            </a:p>
            <a:p>
              <a:r>
                <a:rPr lang="en-US" altLang="ja-JP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- n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um_nodes</a:t>
              </a:r>
            </a:p>
            <a:p>
              <a:r>
                <a:rPr lang="en-US" altLang="ja-JP" sz="1400" dirty="0" smtClean="0">
                  <a:ea typeface="ＭＳ Ｐゴシック" pitchFamily="34" charset="-128"/>
                </a:rPr>
                <a:t>- arr</a:t>
              </a:r>
              <a:endParaRPr lang="en-US" altLang="ja-JP" sz="1400" dirty="0">
                <a:ea typeface="ＭＳ Ｐゴシック" pitchFamily="34" charset="-128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537741" y="2743200"/>
              <a:ext cx="1586459" cy="457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537741" y="4038600"/>
              <a:ext cx="1586459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62" name="Text Box 6"/>
            <p:cNvSpPr txBox="1">
              <a:spLocks noChangeArrowheads="1"/>
            </p:cNvSpPr>
            <p:nvPr/>
          </p:nvSpPr>
          <p:spPr bwMode="auto">
            <a:xfrm>
              <a:off x="1537741" y="2819400"/>
              <a:ext cx="158645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400" b="1" dirty="0" smtClean="0">
                  <a:solidFill>
                    <a:srgbClr val="000000"/>
                  </a:solidFill>
                  <a:ea typeface="ＭＳ Ｐゴシック" pitchFamily="34" charset="-128"/>
                </a:rPr>
                <a:t>ListUsingArray</a:t>
              </a:r>
              <a:endParaRPr lang="en-US" altLang="ja-JP" sz="1400" b="1" dirty="0">
                <a:ea typeface="ＭＳ Ｐゴシック" pitchFamily="34" charset="-128"/>
              </a:endParaRPr>
            </a:p>
          </p:txBody>
        </p:sp>
      </p:grpSp>
      <p:cxnSp>
        <p:nvCxnSpPr>
          <p:cNvPr id="64" name="Straight Arrow Connector 63"/>
          <p:cNvCxnSpPr/>
          <p:nvPr/>
        </p:nvCxnSpPr>
        <p:spPr>
          <a:xfrm>
            <a:off x="3581400" y="3429000"/>
            <a:ext cx="1219200" cy="0"/>
          </a:xfrm>
          <a:prstGeom prst="straightConnector1">
            <a:avLst/>
          </a:prstGeom>
          <a:ln w="19050" cap="flat"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/>
          <p:cNvGrpSpPr/>
          <p:nvPr/>
        </p:nvGrpSpPr>
        <p:grpSpPr>
          <a:xfrm>
            <a:off x="6934200" y="5029200"/>
            <a:ext cx="1905000" cy="1066800"/>
            <a:chOff x="6934200" y="5029200"/>
            <a:chExt cx="1905000" cy="1066800"/>
          </a:xfrm>
        </p:grpSpPr>
        <p:sp>
          <p:nvSpPr>
            <p:cNvPr id="73" name="Rounded Rectangle 72"/>
            <p:cNvSpPr/>
            <p:nvPr/>
          </p:nvSpPr>
          <p:spPr>
            <a:xfrm>
              <a:off x="6934200" y="5029200"/>
              <a:ext cx="1905000" cy="1066800"/>
            </a:xfrm>
            <a:prstGeom prst="round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934200" y="5105400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/>
                <a:t>Legend:</a:t>
              </a:r>
              <a:endParaRPr lang="en-SG" sz="1200" i="1" dirty="0"/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>
              <a:off x="7391400" y="5486400"/>
              <a:ext cx="838200" cy="0"/>
            </a:xfrm>
            <a:prstGeom prst="straightConnector1">
              <a:avLst/>
            </a:prstGeom>
            <a:ln w="19050" cap="flat">
              <a:solidFill>
                <a:schemeClr val="tx1"/>
              </a:solidFill>
              <a:prstDash val="sys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7315200" y="5562600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implements</a:t>
              </a:r>
              <a:endParaRPr lang="en-SG" sz="12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657600" y="3124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implements</a:t>
            </a:r>
            <a:endParaRPr lang="en-SG" sz="1200" dirty="0"/>
          </a:p>
        </p:txBody>
      </p:sp>
      <p:sp>
        <p:nvSpPr>
          <p:cNvPr id="4" name="Line Callout 2 3"/>
          <p:cNvSpPr/>
          <p:nvPr/>
        </p:nvSpPr>
        <p:spPr>
          <a:xfrm>
            <a:off x="7391400" y="3046557"/>
            <a:ext cx="1389185" cy="53191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2468"/>
              <a:gd name="adj6" fmla="val -75760"/>
            </a:avLst>
          </a:prstGeom>
          <a:solidFill>
            <a:srgbClr val="FFFFCC"/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Representing an interface in UML diagrams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4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9881"/>
            <a:ext cx="7886700" cy="697320"/>
          </a:xfrm>
        </p:spPr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smtClean="0">
                <a:latin typeface="Britannic Bold" panose="020B0903060703020204" pitchFamily="34" charset="0"/>
              </a:rPr>
              <a:t>List Implementation: Array (3/9)</a:t>
            </a:r>
            <a:endParaRPr lang="en-US" sz="3600" dirty="0">
              <a:latin typeface="Britannic Bold" panose="020B0903060703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US" sz="16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304800" y="914400"/>
            <a:ext cx="8534400" cy="5585400"/>
            <a:chOff x="304800" y="914400"/>
            <a:chExt cx="8534400" cy="5585400"/>
          </a:xfrm>
        </p:grpSpPr>
        <p:sp>
          <p:nvSpPr>
            <p:cNvPr id="46" name="TextBox 45"/>
            <p:cNvSpPr txBox="1"/>
            <p:nvPr/>
          </p:nvSpPr>
          <p:spPr>
            <a:xfrm>
              <a:off x="304800" y="990600"/>
              <a:ext cx="8534400" cy="5509200"/>
            </a:xfrm>
            <a:prstGeom prst="rect">
              <a:avLst/>
            </a:prstGeom>
            <a:solidFill>
              <a:srgbClr val="FFFFCC"/>
            </a:solidFill>
            <a:ln>
              <a:solidFill>
                <a:srgbClr val="FF9999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import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java.util.*;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class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ListUsingArray &lt;E&gt; 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implements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ListInterface &lt;E&gt; {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private static final int 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MAXSIZE =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private int 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num_nodes =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private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E[] arr = (E[]) 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new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Object[MAXSIZE];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public boolean 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isEmpty() { 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num_nodes==0; }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public int 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size()        { 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num_nodes; }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public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E getFirst() 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throws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NoSuchElementException {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(num_nodes ==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 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throw new 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NoSuchElementException(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"can't get from an empty list"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else return 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arr[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public boolean 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contains(E item) {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nn-NO" sz="16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nn-NO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nn-NO" sz="1600" b="1" dirty="0" smtClean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nn-NO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nn-NO" sz="1600" b="1" dirty="0" smtClean="0">
                  <a:latin typeface="Courier New" pitchFamily="49" charset="0"/>
                  <a:cs typeface="Courier New" pitchFamily="49" charset="0"/>
                </a:rPr>
                <a:t> i = </a:t>
              </a:r>
              <a:r>
                <a:rPr lang="nn-NO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nn-NO" sz="1600" b="1" dirty="0" smtClean="0">
                  <a:latin typeface="Courier New" pitchFamily="49" charset="0"/>
                  <a:cs typeface="Courier New" pitchFamily="49" charset="0"/>
                </a:rPr>
                <a:t>; i &lt; num_nodes; i++)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(arr[i].equals(item)) 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true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endParaRPr lang="en-SG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false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}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477000" y="914400"/>
              <a:ext cx="2133600" cy="38100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cs typeface="Courier New" pitchFamily="49" charset="0"/>
                </a:rPr>
                <a:t>ListUsingArray.java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123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smtClean="0">
                <a:latin typeface="Britannic Bold" panose="020B0903060703020204" pitchFamily="34" charset="0"/>
              </a:rPr>
              <a:t>List Implementation: Array (4/9)</a:t>
            </a:r>
            <a:endParaRPr lang="en-US" sz="3600" dirty="0">
              <a:latin typeface="Britannic Bold" panose="020B0903060703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US" sz="1600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990600"/>
          </a:xfrm>
        </p:spPr>
        <p:txBody>
          <a:bodyPr>
            <a:normAutofit/>
          </a:bodyPr>
          <a:lstStyle/>
          <a:p>
            <a:pPr marL="457200" lvl="0" indent="-457200">
              <a:buClr>
                <a:schemeClr val="bg2"/>
              </a:buClr>
              <a:buSzPct val="100000"/>
              <a:buFont typeface="Wingdings" pitchFamily="2" charset="2"/>
              <a:buChar char="q"/>
              <a:defRPr/>
            </a:pPr>
            <a:r>
              <a:rPr lang="en-GB" sz="2800" dirty="0" smtClean="0"/>
              <a:t>For </a:t>
            </a:r>
            <a:r>
              <a:rPr lang="en-GB" sz="2800" dirty="0" smtClean="0">
                <a:solidFill>
                  <a:srgbClr val="0000FF"/>
                </a:solidFill>
              </a:rPr>
              <a:t>insertion into first position</a:t>
            </a:r>
            <a:r>
              <a:rPr lang="en-GB" sz="2800" dirty="0" smtClean="0"/>
              <a:t>, need to shift “right” (starting from the last element) to create room</a:t>
            </a:r>
            <a:endParaRPr lang="en-GB" sz="2000" dirty="0" smtClean="0"/>
          </a:p>
        </p:txBody>
      </p:sp>
      <p:grpSp>
        <p:nvGrpSpPr>
          <p:cNvPr id="77" name="Group 76"/>
          <p:cNvGrpSpPr/>
          <p:nvPr/>
        </p:nvGrpSpPr>
        <p:grpSpPr>
          <a:xfrm>
            <a:off x="870449" y="2743200"/>
            <a:ext cx="6978151" cy="779463"/>
            <a:chOff x="870449" y="2481263"/>
            <a:chExt cx="6978151" cy="779463"/>
          </a:xfrm>
        </p:grpSpPr>
        <p:grpSp>
          <p:nvGrpSpPr>
            <p:cNvPr id="76" name="Group 75"/>
            <p:cNvGrpSpPr/>
            <p:nvPr/>
          </p:nvGrpSpPr>
          <p:grpSpPr>
            <a:xfrm>
              <a:off x="870449" y="2481263"/>
              <a:ext cx="1256096" cy="766763"/>
              <a:chOff x="870449" y="2481263"/>
              <a:chExt cx="1256096" cy="766763"/>
            </a:xfrm>
          </p:grpSpPr>
          <p:grpSp>
            <p:nvGrpSpPr>
              <p:cNvPr id="75" name="Group 74"/>
              <p:cNvGrpSpPr/>
              <p:nvPr/>
            </p:nvGrpSpPr>
            <p:grpSpPr>
              <a:xfrm>
                <a:off x="1159190" y="2840038"/>
                <a:ext cx="678615" cy="407988"/>
                <a:chOff x="1252994" y="2840038"/>
                <a:chExt cx="678615" cy="407988"/>
              </a:xfrm>
            </p:grpSpPr>
            <p:sp>
              <p:nvSpPr>
                <p:cNvPr id="12" name="Rectangle 38"/>
                <p:cNvSpPr>
                  <a:spLocks noChangeArrowheads="1"/>
                </p:cNvSpPr>
                <p:nvPr/>
              </p:nvSpPr>
              <p:spPr bwMode="auto">
                <a:xfrm>
                  <a:off x="1252994" y="2844801"/>
                  <a:ext cx="678615" cy="403225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418617" y="2840038"/>
                  <a:ext cx="325383" cy="396875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2000" i="1" dirty="0">
                      <a:latin typeface="Arial" pitchFamily="34" charset="0"/>
                      <a:ea typeface="SimSun" pitchFamily="2" charset="-122"/>
                    </a:rPr>
                    <a:t>8</a:t>
                  </a:r>
                </a:p>
              </p:txBody>
            </p:sp>
          </p:grpSp>
          <p:sp>
            <p:nvSpPr>
              <p:cNvPr id="25" name="Text Box 50"/>
              <p:cNvSpPr txBox="1">
                <a:spLocks noChangeArrowheads="1"/>
              </p:cNvSpPr>
              <p:nvPr/>
            </p:nvSpPr>
            <p:spPr bwMode="auto">
              <a:xfrm>
                <a:off x="870449" y="2481263"/>
                <a:ext cx="1256096" cy="33813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600" dirty="0" smtClean="0">
                    <a:solidFill>
                      <a:srgbClr val="0000FF"/>
                    </a:solidFill>
                    <a:ea typeface="SimSun" pitchFamily="2" charset="-122"/>
                  </a:rPr>
                  <a:t>num_nodes</a:t>
                </a:r>
                <a:endParaRPr lang="en-US" altLang="zh-CN" sz="1600" dirty="0">
                  <a:solidFill>
                    <a:srgbClr val="0000FF"/>
                  </a:solidFill>
                  <a:latin typeface="Arial" pitchFamily="34" charset="0"/>
                  <a:ea typeface="SimSun" pitchFamily="2" charset="-122"/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2890170" y="2481263"/>
              <a:ext cx="4958430" cy="779463"/>
              <a:chOff x="2890170" y="2481263"/>
              <a:chExt cx="4958430" cy="779463"/>
            </a:xfrm>
          </p:grpSpPr>
          <p:sp>
            <p:nvSpPr>
              <p:cNvPr id="26" name="Text Box 51"/>
              <p:cNvSpPr txBox="1">
                <a:spLocks noChangeArrowheads="1"/>
              </p:cNvSpPr>
              <p:nvPr/>
            </p:nvSpPr>
            <p:spPr bwMode="auto">
              <a:xfrm>
                <a:off x="2890170" y="2481263"/>
                <a:ext cx="433844" cy="336550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600" dirty="0">
                    <a:solidFill>
                      <a:srgbClr val="0000FF"/>
                    </a:solidFill>
                    <a:latin typeface="Arial" pitchFamily="34" charset="0"/>
                    <a:ea typeface="SimSun" pitchFamily="2" charset="-122"/>
                  </a:rPr>
                  <a:t>arr</a:t>
                </a:r>
              </a:p>
            </p:txBody>
          </p:sp>
          <p:grpSp>
            <p:nvGrpSpPr>
              <p:cNvPr id="73" name="Group 72"/>
              <p:cNvGrpSpPr/>
              <p:nvPr/>
            </p:nvGrpSpPr>
            <p:grpSpPr>
              <a:xfrm>
                <a:off x="2928278" y="2841626"/>
                <a:ext cx="4920322" cy="419100"/>
                <a:chOff x="2928278" y="2841626"/>
                <a:chExt cx="4920322" cy="419100"/>
              </a:xfrm>
            </p:grpSpPr>
            <p:sp>
              <p:nvSpPr>
                <p:cNvPr id="11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281110" y="2854326"/>
                  <a:ext cx="417722" cy="396875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2000" i="1" dirty="0">
                      <a:latin typeface="Arial" pitchFamily="34" charset="0"/>
                      <a:ea typeface="SimSun" pitchFamily="2" charset="-122"/>
                    </a:rPr>
                    <a:t>a</a:t>
                  </a:r>
                  <a:r>
                    <a:rPr lang="en-US" altLang="zh-CN" sz="2000" i="1" baseline="-25000" dirty="0">
                      <a:latin typeface="Arial" pitchFamily="34" charset="0"/>
                      <a:ea typeface="SimSun" pitchFamily="2" charset="-122"/>
                    </a:rPr>
                    <a:t>3</a:t>
                  </a:r>
                  <a:endParaRPr lang="en-US" altLang="zh-CN" sz="2000" i="1" dirty="0">
                    <a:latin typeface="Arial" pitchFamily="34" charset="0"/>
                    <a:ea typeface="SimSun" pitchFamily="2" charset="-122"/>
                  </a:endParaRPr>
                </a:p>
              </p:txBody>
            </p:sp>
            <p:sp>
              <p:nvSpPr>
                <p:cNvPr id="13" name="Rectangle 39"/>
                <p:cNvSpPr>
                  <a:spLocks noChangeArrowheads="1"/>
                </p:cNvSpPr>
                <p:nvPr/>
              </p:nvSpPr>
              <p:spPr bwMode="auto">
                <a:xfrm>
                  <a:off x="2928278" y="2841626"/>
                  <a:ext cx="4920322" cy="415925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4" name="Line 40"/>
                <p:cNvSpPr>
                  <a:spLocks noChangeShapeType="1"/>
                </p:cNvSpPr>
                <p:nvPr/>
              </p:nvSpPr>
              <p:spPr bwMode="auto">
                <a:xfrm>
                  <a:off x="3397299" y="2852738"/>
                  <a:ext cx="0" cy="39052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6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992768" y="2854326"/>
                  <a:ext cx="417722" cy="396875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2000" i="1" dirty="0">
                      <a:latin typeface="Arial" pitchFamily="34" charset="0"/>
                      <a:ea typeface="SimSun" pitchFamily="2" charset="-122"/>
                    </a:rPr>
                    <a:t>a</a:t>
                  </a:r>
                  <a:r>
                    <a:rPr lang="en-US" altLang="zh-CN" sz="2000" i="1" baseline="-25000" dirty="0">
                      <a:latin typeface="Arial" pitchFamily="34" charset="0"/>
                      <a:ea typeface="SimSun" pitchFamily="2" charset="-122"/>
                    </a:rPr>
                    <a:t>0</a:t>
                  </a:r>
                  <a:endParaRPr lang="en-US" altLang="zh-CN" sz="2000" i="1" dirty="0">
                    <a:latin typeface="Arial" pitchFamily="34" charset="0"/>
                    <a:ea typeface="SimSun" pitchFamily="2" charset="-122"/>
                  </a:endParaRPr>
                </a:p>
              </p:txBody>
            </p:sp>
            <p:sp>
              <p:nvSpPr>
                <p:cNvPr id="1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452995" y="2854326"/>
                  <a:ext cx="417722" cy="396875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2000" i="1" dirty="0">
                      <a:latin typeface="Arial" pitchFamily="34" charset="0"/>
                      <a:ea typeface="SimSun" pitchFamily="2" charset="-122"/>
                    </a:rPr>
                    <a:t>a</a:t>
                  </a:r>
                  <a:r>
                    <a:rPr lang="en-US" altLang="zh-CN" sz="2000" i="1" baseline="-25000" dirty="0">
                      <a:latin typeface="Arial" pitchFamily="34" charset="0"/>
                      <a:ea typeface="SimSun" pitchFamily="2" charset="-122"/>
                    </a:rPr>
                    <a:t>1</a:t>
                  </a:r>
                  <a:endParaRPr lang="en-US" altLang="zh-CN" sz="2000" i="1" dirty="0">
                    <a:latin typeface="Arial" pitchFamily="34" charset="0"/>
                    <a:ea typeface="SimSun" pitchFamily="2" charset="-122"/>
                  </a:endParaRPr>
                </a:p>
              </p:txBody>
            </p:sp>
            <p:sp>
              <p:nvSpPr>
                <p:cNvPr id="19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866320" y="2854326"/>
                  <a:ext cx="422119" cy="400050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2000" i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ea typeface="SimSun" pitchFamily="2" charset="-122"/>
                    </a:rPr>
                    <a:t>a</a:t>
                  </a:r>
                  <a:r>
                    <a:rPr lang="en-US" altLang="zh-CN" sz="2000" i="1" baseline="-250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ea typeface="SimSun" pitchFamily="2" charset="-122"/>
                    </a:rPr>
                    <a:t>2</a:t>
                  </a:r>
                  <a:endParaRPr lang="en-US" altLang="zh-CN" sz="20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ea typeface="SimSun" pitchFamily="2" charset="-122"/>
                  </a:endParaRPr>
                </a:p>
              </p:txBody>
            </p:sp>
            <p:sp>
              <p:nvSpPr>
                <p:cNvPr id="20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5557726" y="2854326"/>
                  <a:ext cx="417722" cy="396875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2000" i="1" dirty="0">
                      <a:latin typeface="Arial" pitchFamily="34" charset="0"/>
                      <a:ea typeface="SimSun" pitchFamily="2" charset="-122"/>
                    </a:rPr>
                    <a:t>a</a:t>
                  </a:r>
                  <a:r>
                    <a:rPr lang="en-US" altLang="zh-CN" sz="2000" i="1" baseline="-25000" dirty="0">
                      <a:latin typeface="Arial" pitchFamily="34" charset="0"/>
                      <a:ea typeface="SimSun" pitchFamily="2" charset="-122"/>
                    </a:rPr>
                    <a:t>6</a:t>
                  </a:r>
                  <a:endParaRPr lang="en-US" altLang="zh-CN" sz="2000" i="1" dirty="0">
                    <a:latin typeface="Arial" pitchFamily="34" charset="0"/>
                    <a:ea typeface="SimSun" pitchFamily="2" charset="-122"/>
                  </a:endParaRPr>
                </a:p>
              </p:txBody>
            </p:sp>
            <p:sp>
              <p:nvSpPr>
                <p:cNvPr id="21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6019800" y="2854326"/>
                  <a:ext cx="417722" cy="396875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2000" i="1" dirty="0">
                      <a:latin typeface="Arial" pitchFamily="34" charset="0"/>
                      <a:ea typeface="SimSun" pitchFamily="2" charset="-122"/>
                    </a:rPr>
                    <a:t>a</a:t>
                  </a:r>
                  <a:r>
                    <a:rPr lang="en-US" altLang="zh-CN" sz="2000" i="1" baseline="-25000" dirty="0">
                      <a:latin typeface="Arial" pitchFamily="34" charset="0"/>
                      <a:ea typeface="SimSun" pitchFamily="2" charset="-122"/>
                    </a:rPr>
                    <a:t>7</a:t>
                  </a:r>
                  <a:endParaRPr lang="en-US" altLang="zh-CN" sz="2000" i="1" dirty="0">
                    <a:latin typeface="Arial" pitchFamily="34" charset="0"/>
                    <a:ea typeface="SimSun" pitchFamily="2" charset="-122"/>
                  </a:endParaRPr>
                </a:p>
              </p:txBody>
            </p:sp>
            <p:sp>
              <p:nvSpPr>
                <p:cNvPr id="22" name="Line 47"/>
                <p:cNvSpPr>
                  <a:spLocks noChangeShapeType="1"/>
                </p:cNvSpPr>
                <p:nvPr/>
              </p:nvSpPr>
              <p:spPr bwMode="auto">
                <a:xfrm>
                  <a:off x="3831143" y="2843213"/>
                  <a:ext cx="0" cy="39052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3" name="Line 48"/>
                <p:cNvSpPr>
                  <a:spLocks noChangeShapeType="1"/>
                </p:cNvSpPr>
                <p:nvPr/>
              </p:nvSpPr>
              <p:spPr bwMode="auto">
                <a:xfrm>
                  <a:off x="5578246" y="2855913"/>
                  <a:ext cx="0" cy="39052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4" name="Line 49"/>
                <p:cNvSpPr>
                  <a:spLocks noChangeShapeType="1"/>
                </p:cNvSpPr>
                <p:nvPr/>
              </p:nvSpPr>
              <p:spPr bwMode="auto">
                <a:xfrm>
                  <a:off x="6434209" y="2841626"/>
                  <a:ext cx="0" cy="39052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7" name="Line 52"/>
                <p:cNvSpPr>
                  <a:spLocks noChangeShapeType="1"/>
                </p:cNvSpPr>
                <p:nvPr/>
              </p:nvSpPr>
              <p:spPr bwMode="auto">
                <a:xfrm>
                  <a:off x="6012090" y="2844801"/>
                  <a:ext cx="0" cy="39052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" name="Line 53"/>
                <p:cNvSpPr>
                  <a:spLocks noChangeShapeType="1"/>
                </p:cNvSpPr>
                <p:nvPr/>
              </p:nvSpPr>
              <p:spPr bwMode="auto">
                <a:xfrm>
                  <a:off x="4244468" y="2870201"/>
                  <a:ext cx="0" cy="39052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" name="Line 54"/>
                <p:cNvSpPr>
                  <a:spLocks noChangeShapeType="1"/>
                </p:cNvSpPr>
                <p:nvPr/>
              </p:nvSpPr>
              <p:spPr bwMode="auto">
                <a:xfrm>
                  <a:off x="4687106" y="2865438"/>
                  <a:ext cx="0" cy="39052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0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4741337" y="2854326"/>
                  <a:ext cx="417722" cy="396875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2000" i="1" dirty="0">
                      <a:latin typeface="Arial" pitchFamily="34" charset="0"/>
                      <a:ea typeface="SimSun" pitchFamily="2" charset="-122"/>
                    </a:rPr>
                    <a:t>a</a:t>
                  </a:r>
                  <a:r>
                    <a:rPr lang="en-US" altLang="zh-CN" sz="2000" i="1" baseline="-25000" dirty="0">
                      <a:latin typeface="Arial" pitchFamily="34" charset="0"/>
                      <a:ea typeface="SimSun" pitchFamily="2" charset="-122"/>
                    </a:rPr>
                    <a:t>4</a:t>
                  </a:r>
                  <a:endParaRPr lang="en-US" altLang="zh-CN" sz="2000" i="1" dirty="0">
                    <a:latin typeface="Arial" pitchFamily="34" charset="0"/>
                    <a:ea typeface="SimSun" pitchFamily="2" charset="-122"/>
                  </a:endParaRPr>
                </a:p>
              </p:txBody>
            </p:sp>
            <p:sp>
              <p:nvSpPr>
                <p:cNvPr id="31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5201564" y="2854326"/>
                  <a:ext cx="417722" cy="396875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2000" i="1" dirty="0">
                      <a:latin typeface="Arial" pitchFamily="34" charset="0"/>
                      <a:ea typeface="SimSun" pitchFamily="2" charset="-122"/>
                    </a:rPr>
                    <a:t>a</a:t>
                  </a:r>
                  <a:r>
                    <a:rPr lang="en-US" altLang="zh-CN" sz="2000" i="1" baseline="-25000" dirty="0">
                      <a:latin typeface="Arial" pitchFamily="34" charset="0"/>
                      <a:ea typeface="SimSun" pitchFamily="2" charset="-122"/>
                    </a:rPr>
                    <a:t>5</a:t>
                  </a:r>
                  <a:endParaRPr lang="en-US" altLang="zh-CN" sz="2000" i="1" dirty="0">
                    <a:latin typeface="Arial" pitchFamily="34" charset="0"/>
                    <a:ea typeface="SimSun" pitchFamily="2" charset="-122"/>
                  </a:endParaRPr>
                </a:p>
              </p:txBody>
            </p:sp>
            <p:sp>
              <p:nvSpPr>
                <p:cNvPr id="32" name="Line 58"/>
                <p:cNvSpPr>
                  <a:spLocks noChangeShapeType="1"/>
                </p:cNvSpPr>
                <p:nvPr/>
              </p:nvSpPr>
              <p:spPr bwMode="auto">
                <a:xfrm>
                  <a:off x="5120951" y="2855913"/>
                  <a:ext cx="0" cy="39052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10" name="Text Box 60"/>
          <p:cNvSpPr txBox="1">
            <a:spLocks noChangeArrowheads="1"/>
          </p:cNvSpPr>
          <p:nvPr/>
        </p:nvSpPr>
        <p:spPr bwMode="auto">
          <a:xfrm>
            <a:off x="914400" y="2133600"/>
            <a:ext cx="3230372" cy="46166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2400" dirty="0">
                <a:latin typeface="Arial" pitchFamily="34" charset="0"/>
                <a:ea typeface="SimSun" pitchFamily="2" charset="-122"/>
              </a:rPr>
              <a:t>Example: </a:t>
            </a:r>
            <a:r>
              <a:rPr lang="en-US" altLang="zh-CN" sz="2400" dirty="0" smtClean="0">
                <a:solidFill>
                  <a:srgbClr val="0000FF"/>
                </a:solidFill>
                <a:ea typeface="SimSun" pitchFamily="2" charset="-122"/>
              </a:rPr>
              <a:t>addFirst</a:t>
            </a:r>
            <a:r>
              <a:rPr lang="en-US" altLang="zh-CN" sz="2400" dirty="0" smtClean="0">
                <a:solidFill>
                  <a:srgbClr val="0000FF"/>
                </a:solidFill>
                <a:latin typeface="Arial" pitchFamily="34" charset="0"/>
                <a:ea typeface="SimSun" pitchFamily="2" charset="-122"/>
              </a:rPr>
              <a:t>(“it”)</a:t>
            </a:r>
            <a:endParaRPr lang="en-GB" sz="2400" dirty="0">
              <a:latin typeface="Arial" pitchFamily="34" charset="0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801573" y="4419600"/>
            <a:ext cx="7015264" cy="744542"/>
            <a:chOff x="801573" y="4038600"/>
            <a:chExt cx="7015264" cy="744542"/>
          </a:xfrm>
        </p:grpSpPr>
        <p:grpSp>
          <p:nvGrpSpPr>
            <p:cNvPr id="83" name="Group 82"/>
            <p:cNvGrpSpPr/>
            <p:nvPr/>
          </p:nvGrpSpPr>
          <p:grpSpPr>
            <a:xfrm>
              <a:off x="801573" y="4038600"/>
              <a:ext cx="1256181" cy="735008"/>
              <a:chOff x="801573" y="4038600"/>
              <a:chExt cx="1256181" cy="735008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1079340" y="4343400"/>
                <a:ext cx="700647" cy="430208"/>
                <a:chOff x="1219200" y="4419600"/>
                <a:chExt cx="700647" cy="430208"/>
              </a:xfrm>
            </p:grpSpPr>
            <p:sp>
              <p:nvSpPr>
                <p:cNvPr id="35" name="Rectangle 5"/>
                <p:cNvSpPr>
                  <a:spLocks noChangeArrowheads="1"/>
                </p:cNvSpPr>
                <p:nvPr/>
              </p:nvSpPr>
              <p:spPr bwMode="auto">
                <a:xfrm>
                  <a:off x="1219200" y="4419600"/>
                  <a:ext cx="700647" cy="430208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371601" y="4419601"/>
                  <a:ext cx="304800" cy="400110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square">
                  <a:spAutoFit/>
                </a:bodyPr>
                <a:lstStyle/>
                <a:p>
                  <a:pPr algn="l"/>
                  <a:r>
                    <a:rPr lang="en-US" altLang="zh-CN" sz="2000" i="1" dirty="0">
                      <a:latin typeface="Arial" pitchFamily="34" charset="0"/>
                      <a:ea typeface="SimSun" pitchFamily="2" charset="-122"/>
                    </a:rPr>
                    <a:t>8</a:t>
                  </a:r>
                </a:p>
              </p:txBody>
            </p:sp>
          </p:grpSp>
          <p:sp>
            <p:nvSpPr>
              <p:cNvPr id="37" name="Text Box 7"/>
              <p:cNvSpPr txBox="1">
                <a:spLocks noChangeArrowheads="1"/>
              </p:cNvSpPr>
              <p:nvPr/>
            </p:nvSpPr>
            <p:spPr bwMode="auto">
              <a:xfrm>
                <a:off x="801573" y="4038600"/>
                <a:ext cx="1256181" cy="33813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600" dirty="0" smtClean="0">
                    <a:solidFill>
                      <a:srgbClr val="0000FF"/>
                    </a:solidFill>
                    <a:ea typeface="SimSun" pitchFamily="2" charset="-122"/>
                  </a:rPr>
                  <a:t>num_nodes</a:t>
                </a:r>
                <a:endParaRPr lang="en-US" altLang="zh-CN" sz="1600" dirty="0">
                  <a:solidFill>
                    <a:srgbClr val="0000FF"/>
                  </a:solidFill>
                  <a:latin typeface="Arial" pitchFamily="34" charset="0"/>
                  <a:ea typeface="SimSun" pitchFamily="2" charset="-122"/>
                </a:endParaRPr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2896185" y="4367217"/>
              <a:ext cx="4920652" cy="415925"/>
              <a:chOff x="2896185" y="4367217"/>
              <a:chExt cx="4920652" cy="415925"/>
            </a:xfrm>
          </p:grpSpPr>
          <p:sp>
            <p:nvSpPr>
              <p:cNvPr id="39" name="Rectangle 9"/>
              <p:cNvSpPr>
                <a:spLocks noChangeArrowheads="1"/>
              </p:cNvSpPr>
              <p:nvPr/>
            </p:nvSpPr>
            <p:spPr bwMode="auto">
              <a:xfrm>
                <a:off x="2896185" y="4367217"/>
                <a:ext cx="4920652" cy="41592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0" name="Line 10"/>
              <p:cNvSpPr>
                <a:spLocks noChangeShapeType="1"/>
              </p:cNvSpPr>
              <p:nvPr/>
            </p:nvSpPr>
            <p:spPr bwMode="auto">
              <a:xfrm>
                <a:off x="3365237" y="4378329"/>
                <a:ext cx="0" cy="3905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1" name="Text Box 11"/>
              <p:cNvSpPr txBox="1">
                <a:spLocks noChangeArrowheads="1"/>
              </p:cNvSpPr>
              <p:nvPr/>
            </p:nvSpPr>
            <p:spPr bwMode="auto">
              <a:xfrm>
                <a:off x="2960680" y="4379917"/>
                <a:ext cx="422147" cy="400050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2000" i="1" dirty="0">
                    <a:latin typeface="Arial" pitchFamily="34" charset="0"/>
                    <a:ea typeface="SimSun" pitchFamily="2" charset="-122"/>
                  </a:rPr>
                  <a:t>a</a:t>
                </a:r>
                <a:r>
                  <a:rPr lang="en-US" altLang="zh-CN" sz="2000" i="1" baseline="-25000" dirty="0">
                    <a:latin typeface="Arial" pitchFamily="34" charset="0"/>
                    <a:ea typeface="SimSun" pitchFamily="2" charset="-122"/>
                  </a:rPr>
                  <a:t>0</a:t>
                </a:r>
                <a:endParaRPr lang="en-US" altLang="zh-CN" sz="2000" i="1" dirty="0">
                  <a:latin typeface="Arial" pitchFamily="34" charset="0"/>
                  <a:ea typeface="SimSun" pitchFamily="2" charset="-122"/>
                </a:endParaRPr>
              </a:p>
            </p:txBody>
          </p:sp>
          <p:sp>
            <p:nvSpPr>
              <p:cNvPr id="42" name="Text Box 12"/>
              <p:cNvSpPr txBox="1">
                <a:spLocks noChangeArrowheads="1"/>
              </p:cNvSpPr>
              <p:nvPr/>
            </p:nvSpPr>
            <p:spPr bwMode="auto">
              <a:xfrm>
                <a:off x="3352800" y="4375154"/>
                <a:ext cx="422147" cy="400050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2000" i="1" dirty="0" smtClean="0">
                    <a:latin typeface="Arial" pitchFamily="34" charset="0"/>
                    <a:ea typeface="SimSun" pitchFamily="2" charset="-122"/>
                  </a:rPr>
                  <a:t>a</a:t>
                </a:r>
                <a:r>
                  <a:rPr lang="en-US" altLang="zh-CN" sz="2000" i="1" baseline="-25000" dirty="0" smtClean="0">
                    <a:ea typeface="SimSun" pitchFamily="2" charset="-122"/>
                  </a:rPr>
                  <a:t>0</a:t>
                </a:r>
                <a:endParaRPr lang="en-US" altLang="zh-CN" sz="2000" i="1" dirty="0">
                  <a:latin typeface="Arial" pitchFamily="34" charset="0"/>
                  <a:ea typeface="SimSun" pitchFamily="2" charset="-122"/>
                </a:endParaRPr>
              </a:p>
            </p:txBody>
          </p:sp>
          <p:sp>
            <p:nvSpPr>
              <p:cNvPr id="43" name="Text Box 13"/>
              <p:cNvSpPr txBox="1">
                <a:spLocks noChangeArrowheads="1"/>
              </p:cNvSpPr>
              <p:nvPr/>
            </p:nvSpPr>
            <p:spPr bwMode="auto">
              <a:xfrm>
                <a:off x="3822563" y="4375154"/>
                <a:ext cx="422147" cy="400050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20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ea typeface="SimSun" pitchFamily="2" charset="-122"/>
                  </a:rPr>
                  <a:t>a</a:t>
                </a:r>
                <a:r>
                  <a:rPr lang="en-US" altLang="zh-CN" sz="2000" i="1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SimSun" pitchFamily="2" charset="-122"/>
                  </a:rPr>
                  <a:t>1</a:t>
                </a:r>
                <a:endParaRPr lang="en-US" altLang="zh-CN" sz="20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ea typeface="SimSun" pitchFamily="2" charset="-122"/>
                </a:endParaRPr>
              </a:p>
            </p:txBody>
          </p:sp>
          <p:sp>
            <p:nvSpPr>
              <p:cNvPr id="44" name="Text Box 14"/>
              <p:cNvSpPr txBox="1">
                <a:spLocks noChangeArrowheads="1"/>
              </p:cNvSpPr>
              <p:nvPr/>
            </p:nvSpPr>
            <p:spPr bwMode="auto">
              <a:xfrm>
                <a:off x="6018315" y="4375154"/>
                <a:ext cx="417750" cy="396875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2000" i="1" dirty="0">
                    <a:latin typeface="Arial" pitchFamily="34" charset="0"/>
                    <a:ea typeface="SimSun" pitchFamily="2" charset="-122"/>
                  </a:rPr>
                  <a:t>a</a:t>
                </a:r>
                <a:r>
                  <a:rPr lang="en-US" altLang="zh-CN" sz="2000" i="1" baseline="-25000" dirty="0">
                    <a:latin typeface="Arial" pitchFamily="34" charset="0"/>
                    <a:ea typeface="SimSun" pitchFamily="2" charset="-122"/>
                  </a:rPr>
                  <a:t>6</a:t>
                </a:r>
                <a:endParaRPr lang="en-US" altLang="zh-CN" sz="2000" i="1" dirty="0">
                  <a:latin typeface="Arial" pitchFamily="34" charset="0"/>
                  <a:ea typeface="SimSun" pitchFamily="2" charset="-122"/>
                </a:endParaRPr>
              </a:p>
            </p:txBody>
          </p:sp>
          <p:sp>
            <p:nvSpPr>
              <p:cNvPr id="45" name="Text Box 15"/>
              <p:cNvSpPr txBox="1">
                <a:spLocks noChangeArrowheads="1"/>
              </p:cNvSpPr>
              <p:nvPr/>
            </p:nvSpPr>
            <p:spPr bwMode="auto">
              <a:xfrm>
                <a:off x="6452188" y="4375154"/>
                <a:ext cx="417750" cy="396875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2000" i="1" dirty="0">
                    <a:latin typeface="Arial" pitchFamily="34" charset="0"/>
                    <a:ea typeface="SimSun" pitchFamily="2" charset="-122"/>
                  </a:rPr>
                  <a:t>a</a:t>
                </a:r>
                <a:r>
                  <a:rPr lang="en-US" altLang="zh-CN" sz="2000" i="1" baseline="-25000" dirty="0">
                    <a:latin typeface="Arial" pitchFamily="34" charset="0"/>
                    <a:ea typeface="SimSun" pitchFamily="2" charset="-122"/>
                  </a:rPr>
                  <a:t>7</a:t>
                </a:r>
                <a:endParaRPr lang="en-US" altLang="zh-CN" sz="2000" i="1" dirty="0">
                  <a:latin typeface="Arial" pitchFamily="34" charset="0"/>
                  <a:ea typeface="SimSun" pitchFamily="2" charset="-122"/>
                </a:endParaRPr>
              </a:p>
            </p:txBody>
          </p:sp>
          <p:sp>
            <p:nvSpPr>
              <p:cNvPr id="46" name="Line 16"/>
              <p:cNvSpPr>
                <a:spLocks noChangeShapeType="1"/>
              </p:cNvSpPr>
              <p:nvPr/>
            </p:nvSpPr>
            <p:spPr bwMode="auto">
              <a:xfrm>
                <a:off x="3799111" y="4386267"/>
                <a:ext cx="0" cy="3905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7" name="Line 17"/>
              <p:cNvSpPr>
                <a:spLocks noChangeShapeType="1"/>
              </p:cNvSpPr>
              <p:nvPr/>
            </p:nvSpPr>
            <p:spPr bwMode="auto">
              <a:xfrm>
                <a:off x="5546331" y="4386267"/>
                <a:ext cx="0" cy="3905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8" name="Line 18"/>
              <p:cNvSpPr>
                <a:spLocks noChangeShapeType="1"/>
              </p:cNvSpPr>
              <p:nvPr/>
            </p:nvSpPr>
            <p:spPr bwMode="auto">
              <a:xfrm>
                <a:off x="6402351" y="4386267"/>
                <a:ext cx="0" cy="3905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9" name="Line 19"/>
              <p:cNvSpPr>
                <a:spLocks noChangeShapeType="1"/>
              </p:cNvSpPr>
              <p:nvPr/>
            </p:nvSpPr>
            <p:spPr bwMode="auto">
              <a:xfrm>
                <a:off x="5980204" y="4386267"/>
                <a:ext cx="0" cy="3905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" name="Line 20"/>
              <p:cNvSpPr>
                <a:spLocks noChangeShapeType="1"/>
              </p:cNvSpPr>
              <p:nvPr/>
            </p:nvSpPr>
            <p:spPr bwMode="auto">
              <a:xfrm>
                <a:off x="4212463" y="4386267"/>
                <a:ext cx="0" cy="3905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1" name="Line 21"/>
              <p:cNvSpPr>
                <a:spLocks noChangeShapeType="1"/>
              </p:cNvSpPr>
              <p:nvPr/>
            </p:nvSpPr>
            <p:spPr bwMode="auto">
              <a:xfrm>
                <a:off x="4655131" y="4386267"/>
                <a:ext cx="0" cy="3905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2" name="Text Box 22"/>
              <p:cNvSpPr txBox="1">
                <a:spLocks noChangeArrowheads="1"/>
              </p:cNvSpPr>
              <p:nvPr/>
            </p:nvSpPr>
            <p:spPr bwMode="auto">
              <a:xfrm>
                <a:off x="4694708" y="4375154"/>
                <a:ext cx="417750" cy="396875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2000" i="1" dirty="0">
                    <a:latin typeface="Arial" pitchFamily="34" charset="0"/>
                    <a:ea typeface="SimSun" pitchFamily="2" charset="-122"/>
                  </a:rPr>
                  <a:t>a</a:t>
                </a:r>
                <a:r>
                  <a:rPr lang="en-US" altLang="zh-CN" sz="2000" i="1" baseline="-25000" dirty="0">
                    <a:latin typeface="Arial" pitchFamily="34" charset="0"/>
                    <a:ea typeface="SimSun" pitchFamily="2" charset="-122"/>
                  </a:rPr>
                  <a:t>3</a:t>
                </a:r>
                <a:endParaRPr lang="en-US" altLang="zh-CN" sz="2000" i="1" dirty="0">
                  <a:latin typeface="Arial" pitchFamily="34" charset="0"/>
                  <a:ea typeface="SimSun" pitchFamily="2" charset="-122"/>
                </a:endParaRPr>
              </a:p>
            </p:txBody>
          </p:sp>
          <p:sp>
            <p:nvSpPr>
              <p:cNvPr id="53" name="Text Box 23"/>
              <p:cNvSpPr txBox="1">
                <a:spLocks noChangeArrowheads="1"/>
              </p:cNvSpPr>
              <p:nvPr/>
            </p:nvSpPr>
            <p:spPr bwMode="auto">
              <a:xfrm>
                <a:off x="5154965" y="4375154"/>
                <a:ext cx="417750" cy="396875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2000" i="1" dirty="0">
                    <a:latin typeface="Arial" pitchFamily="34" charset="0"/>
                    <a:ea typeface="SimSun" pitchFamily="2" charset="-122"/>
                  </a:rPr>
                  <a:t>a</a:t>
                </a:r>
                <a:r>
                  <a:rPr lang="en-US" altLang="zh-CN" sz="2000" i="1" baseline="-25000" dirty="0">
                    <a:latin typeface="Arial" pitchFamily="34" charset="0"/>
                    <a:ea typeface="SimSun" pitchFamily="2" charset="-122"/>
                  </a:rPr>
                  <a:t>4</a:t>
                </a:r>
                <a:endParaRPr lang="en-US" altLang="zh-CN" sz="2000" i="1" dirty="0">
                  <a:latin typeface="Arial" pitchFamily="34" charset="0"/>
                  <a:ea typeface="SimSun" pitchFamily="2" charset="-122"/>
                </a:endParaRPr>
              </a:p>
            </p:txBody>
          </p:sp>
          <p:sp>
            <p:nvSpPr>
              <p:cNvPr id="54" name="Text Box 24"/>
              <p:cNvSpPr txBox="1">
                <a:spLocks noChangeArrowheads="1"/>
              </p:cNvSpPr>
              <p:nvPr/>
            </p:nvSpPr>
            <p:spPr bwMode="auto">
              <a:xfrm>
                <a:off x="5591770" y="4375154"/>
                <a:ext cx="417750" cy="396875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2000" i="1" dirty="0">
                    <a:latin typeface="Arial" pitchFamily="34" charset="0"/>
                    <a:ea typeface="SimSun" pitchFamily="2" charset="-122"/>
                  </a:rPr>
                  <a:t>a</a:t>
                </a:r>
                <a:r>
                  <a:rPr lang="en-US" altLang="zh-CN" sz="2000" i="1" baseline="-25000" dirty="0">
                    <a:latin typeface="Arial" pitchFamily="34" charset="0"/>
                    <a:ea typeface="SimSun" pitchFamily="2" charset="-122"/>
                  </a:rPr>
                  <a:t>5</a:t>
                </a:r>
                <a:endParaRPr lang="en-US" altLang="zh-CN" sz="2000" i="1" dirty="0">
                  <a:latin typeface="Arial" pitchFamily="34" charset="0"/>
                  <a:ea typeface="SimSun" pitchFamily="2" charset="-122"/>
                </a:endParaRPr>
              </a:p>
            </p:txBody>
          </p:sp>
          <p:sp>
            <p:nvSpPr>
              <p:cNvPr id="55" name="Line 25"/>
              <p:cNvSpPr>
                <a:spLocks noChangeShapeType="1"/>
              </p:cNvSpPr>
              <p:nvPr/>
            </p:nvSpPr>
            <p:spPr bwMode="auto">
              <a:xfrm>
                <a:off x="5089005" y="4386267"/>
                <a:ext cx="0" cy="3905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6" name="Line 26"/>
              <p:cNvSpPr>
                <a:spLocks noChangeShapeType="1"/>
              </p:cNvSpPr>
              <p:nvPr/>
            </p:nvSpPr>
            <p:spPr bwMode="auto">
              <a:xfrm>
                <a:off x="6849417" y="4386267"/>
                <a:ext cx="0" cy="3905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7" name="Text Box 27"/>
              <p:cNvSpPr txBox="1">
                <a:spLocks noChangeArrowheads="1"/>
              </p:cNvSpPr>
              <p:nvPr/>
            </p:nvSpPr>
            <p:spPr bwMode="auto">
              <a:xfrm>
                <a:off x="4221258" y="4375154"/>
                <a:ext cx="422147" cy="400050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20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ea typeface="SimSun" pitchFamily="2" charset="-122"/>
                  </a:rPr>
                  <a:t>a</a:t>
                </a:r>
                <a:r>
                  <a:rPr lang="en-US" altLang="zh-CN" sz="2000" i="1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ea typeface="SimSun" pitchFamily="2" charset="-122"/>
                  </a:rPr>
                  <a:t>2</a:t>
                </a:r>
                <a:endParaRPr lang="en-US" altLang="zh-CN" sz="20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ea typeface="SimSun" pitchFamily="2" charset="-122"/>
                </a:endParaRPr>
              </a:p>
            </p:txBody>
          </p:sp>
        </p:grpSp>
      </p:grp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6554793" y="3886200"/>
            <a:ext cx="2198683" cy="39687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2000" i="1" dirty="0">
                <a:solidFill>
                  <a:srgbClr val="C00000"/>
                </a:solidFill>
                <a:latin typeface="Arial" pitchFamily="34" charset="0"/>
                <a:ea typeface="SimSun" pitchFamily="2" charset="-122"/>
              </a:rPr>
              <a:t>Step 1 : Shift right</a:t>
            </a:r>
          </a:p>
        </p:txBody>
      </p:sp>
      <p:sp>
        <p:nvSpPr>
          <p:cNvPr id="66" name="Text Box 62"/>
          <p:cNvSpPr txBox="1">
            <a:spLocks noChangeArrowheads="1"/>
          </p:cNvSpPr>
          <p:nvPr/>
        </p:nvSpPr>
        <p:spPr bwMode="auto">
          <a:xfrm>
            <a:off x="228600" y="3733800"/>
            <a:ext cx="2692400" cy="39687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2000" i="1" dirty="0">
                <a:solidFill>
                  <a:srgbClr val="C00000"/>
                </a:solidFill>
                <a:latin typeface="Arial" pitchFamily="34" charset="0"/>
                <a:ea typeface="SimSun" pitchFamily="2" charset="-122"/>
              </a:rPr>
              <a:t>Step 2 : Write into gap</a:t>
            </a:r>
          </a:p>
        </p:txBody>
      </p:sp>
      <p:sp>
        <p:nvSpPr>
          <p:cNvPr id="68" name="Text Box 64"/>
          <p:cNvSpPr txBox="1">
            <a:spLocks noChangeArrowheads="1"/>
          </p:cNvSpPr>
          <p:nvPr/>
        </p:nvSpPr>
        <p:spPr bwMode="auto">
          <a:xfrm>
            <a:off x="2981848" y="4770455"/>
            <a:ext cx="357619" cy="369332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altLang="zh-CN" b="1" dirty="0">
                <a:solidFill>
                  <a:srgbClr val="C00000"/>
                </a:solidFill>
                <a:latin typeface="Arial" pitchFamily="34" charset="0"/>
                <a:ea typeface="SimSun" pitchFamily="2" charset="-122"/>
              </a:rPr>
              <a:t>it</a:t>
            </a:r>
            <a:endParaRPr lang="en-GB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9" name="Freeform 65"/>
          <p:cNvSpPr>
            <a:spLocks/>
          </p:cNvSpPr>
          <p:nvPr/>
        </p:nvSpPr>
        <p:spPr bwMode="auto">
          <a:xfrm>
            <a:off x="2590800" y="2667000"/>
            <a:ext cx="609710" cy="1922463"/>
          </a:xfrm>
          <a:custGeom>
            <a:avLst/>
            <a:gdLst>
              <a:gd name="T0" fmla="*/ 229 w 581"/>
              <a:gd name="T1" fmla="*/ 0 h 1264"/>
              <a:gd name="T2" fmla="*/ 37 w 581"/>
              <a:gd name="T3" fmla="*/ 771 h 1264"/>
              <a:gd name="T4" fmla="*/ 453 w 581"/>
              <a:gd name="T5" fmla="*/ 984 h 1264"/>
              <a:gd name="T6" fmla="*/ 581 w 581"/>
              <a:gd name="T7" fmla="*/ 1296 h 1264"/>
              <a:gd name="T8" fmla="*/ 0 60000 65536"/>
              <a:gd name="T9" fmla="*/ 0 60000 65536"/>
              <a:gd name="T10" fmla="*/ 0 60000 65536"/>
              <a:gd name="T11" fmla="*/ 0 60000 65536"/>
              <a:gd name="T12" fmla="*/ 0 w 581"/>
              <a:gd name="T13" fmla="*/ 0 h 1264"/>
              <a:gd name="T14" fmla="*/ 581 w 581"/>
              <a:gd name="T15" fmla="*/ 1264 h 12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1" h="1264">
                <a:moveTo>
                  <a:pt x="229" y="0"/>
                </a:moveTo>
                <a:cubicBezTo>
                  <a:pt x="114" y="296"/>
                  <a:pt x="0" y="592"/>
                  <a:pt x="37" y="752"/>
                </a:cubicBezTo>
                <a:cubicBezTo>
                  <a:pt x="74" y="912"/>
                  <a:pt x="362" y="875"/>
                  <a:pt x="453" y="960"/>
                </a:cubicBezTo>
                <a:cubicBezTo>
                  <a:pt x="544" y="1045"/>
                  <a:pt x="562" y="1154"/>
                  <a:pt x="581" y="1264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" name="Text Box 67"/>
          <p:cNvSpPr txBox="1">
            <a:spLocks noChangeArrowheads="1"/>
          </p:cNvSpPr>
          <p:nvPr/>
        </p:nvSpPr>
        <p:spPr bwMode="auto">
          <a:xfrm>
            <a:off x="500949" y="5295909"/>
            <a:ext cx="3374951" cy="400051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2000" i="1" dirty="0">
                <a:solidFill>
                  <a:srgbClr val="C00000"/>
                </a:solidFill>
                <a:latin typeface="Arial" pitchFamily="34" charset="0"/>
                <a:ea typeface="SimSun" pitchFamily="2" charset="-122"/>
              </a:rPr>
              <a:t>Step 3 : </a:t>
            </a:r>
            <a:r>
              <a:rPr lang="en-US" altLang="zh-CN" sz="2000" i="1" dirty="0" smtClean="0">
                <a:solidFill>
                  <a:srgbClr val="C00000"/>
                </a:solidFill>
                <a:latin typeface="Arial" pitchFamily="34" charset="0"/>
                <a:ea typeface="SimSun" pitchFamily="2" charset="-122"/>
              </a:rPr>
              <a:t>Update num_nodes</a:t>
            </a:r>
            <a:endParaRPr lang="en-US" altLang="zh-CN" sz="2000" i="1" dirty="0">
              <a:solidFill>
                <a:srgbClr val="C0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72" name="Text Box 68"/>
          <p:cNvSpPr txBox="1">
            <a:spLocks noChangeArrowheads="1"/>
          </p:cNvSpPr>
          <p:nvPr/>
        </p:nvSpPr>
        <p:spPr bwMode="auto">
          <a:xfrm>
            <a:off x="1232597" y="4742821"/>
            <a:ext cx="381000" cy="40011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C00000"/>
                </a:solidFill>
                <a:latin typeface="Arial" pitchFamily="34" charset="0"/>
                <a:ea typeface="SimSun" pitchFamily="2" charset="-122"/>
              </a:rPr>
              <a:t>9</a:t>
            </a:r>
            <a:endParaRPr lang="en-GB" sz="2000" b="1" dirty="0">
              <a:solidFill>
                <a:srgbClr val="C00000"/>
              </a:solidFill>
              <a:latin typeface="Arial" pitchFamily="34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3200400" y="3886200"/>
            <a:ext cx="3347000" cy="508000"/>
            <a:chOff x="3200400" y="3505200"/>
            <a:chExt cx="3347000" cy="508000"/>
          </a:xfrm>
        </p:grpSpPr>
        <p:sp>
          <p:nvSpPr>
            <p:cNvPr id="58" name="Line 28"/>
            <p:cNvSpPr>
              <a:spLocks noChangeShapeType="1"/>
            </p:cNvSpPr>
            <p:nvPr/>
          </p:nvSpPr>
          <p:spPr bwMode="auto">
            <a:xfrm>
              <a:off x="3686245" y="3505200"/>
              <a:ext cx="222800" cy="508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" name="Line 30"/>
            <p:cNvSpPr>
              <a:spLocks noChangeShapeType="1"/>
            </p:cNvSpPr>
            <p:nvPr/>
          </p:nvSpPr>
          <p:spPr bwMode="auto">
            <a:xfrm>
              <a:off x="4114800" y="3505200"/>
              <a:ext cx="222800" cy="508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" name="Line 31"/>
            <p:cNvSpPr>
              <a:spLocks noChangeShapeType="1"/>
            </p:cNvSpPr>
            <p:nvPr/>
          </p:nvSpPr>
          <p:spPr bwMode="auto">
            <a:xfrm>
              <a:off x="4542935" y="3505200"/>
              <a:ext cx="222800" cy="508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" name="Line 32"/>
            <p:cNvSpPr>
              <a:spLocks noChangeShapeType="1"/>
            </p:cNvSpPr>
            <p:nvPr/>
          </p:nvSpPr>
          <p:spPr bwMode="auto">
            <a:xfrm>
              <a:off x="4953000" y="3505200"/>
              <a:ext cx="222800" cy="508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3" name="Line 33"/>
            <p:cNvSpPr>
              <a:spLocks noChangeShapeType="1"/>
            </p:cNvSpPr>
            <p:nvPr/>
          </p:nvSpPr>
          <p:spPr bwMode="auto">
            <a:xfrm>
              <a:off x="5867400" y="3505200"/>
              <a:ext cx="222800" cy="508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4" name="Line 34"/>
            <p:cNvSpPr>
              <a:spLocks noChangeShapeType="1"/>
            </p:cNvSpPr>
            <p:nvPr/>
          </p:nvSpPr>
          <p:spPr bwMode="auto">
            <a:xfrm>
              <a:off x="6324600" y="3505200"/>
              <a:ext cx="222800" cy="508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0" name="Line 28"/>
            <p:cNvSpPr>
              <a:spLocks noChangeShapeType="1"/>
            </p:cNvSpPr>
            <p:nvPr/>
          </p:nvSpPr>
          <p:spPr bwMode="auto">
            <a:xfrm>
              <a:off x="3200400" y="3505200"/>
              <a:ext cx="222800" cy="508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8" name="Line 32"/>
            <p:cNvSpPr>
              <a:spLocks noChangeShapeType="1"/>
            </p:cNvSpPr>
            <p:nvPr/>
          </p:nvSpPr>
          <p:spPr bwMode="auto">
            <a:xfrm>
              <a:off x="5410200" y="3505200"/>
              <a:ext cx="222800" cy="508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1631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9" grpId="0"/>
      <p:bldP spid="66" grpId="0"/>
      <p:bldP spid="68" grpId="0" animBg="1"/>
      <p:bldP spid="69" grpId="0" animBg="1"/>
      <p:bldP spid="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69907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smtClean="0">
                <a:latin typeface="Britannic Bold" panose="020B0903060703020204" pitchFamily="34" charset="0"/>
              </a:rPr>
              <a:t>List Implementation: Array (5/9)</a:t>
            </a:r>
            <a:endParaRPr lang="en-US" sz="3600" dirty="0">
              <a:latin typeface="Britannic Bold" panose="020B0903060703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US" sz="1600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914400"/>
          </a:xfrm>
        </p:spPr>
        <p:txBody>
          <a:bodyPr>
            <a:normAutofit/>
          </a:bodyPr>
          <a:lstStyle/>
          <a:p>
            <a:pPr marL="457200" lvl="0" indent="-457200">
              <a:buClr>
                <a:schemeClr val="bg2"/>
              </a:buClr>
              <a:buSzPct val="100000"/>
              <a:buFont typeface="Wingdings" pitchFamily="2" charset="2"/>
              <a:buChar char="q"/>
              <a:defRPr/>
            </a:pPr>
            <a:r>
              <a:rPr lang="en-GB" sz="2800" dirty="0" smtClean="0"/>
              <a:t>For </a:t>
            </a:r>
            <a:r>
              <a:rPr lang="en-GB" sz="2800" dirty="0" smtClean="0">
                <a:solidFill>
                  <a:srgbClr val="0000FF"/>
                </a:solidFill>
              </a:rPr>
              <a:t>deletion of first element</a:t>
            </a:r>
            <a:r>
              <a:rPr lang="en-GB" sz="2800" dirty="0" smtClean="0"/>
              <a:t>, need to shift “left” (starting from the first element) to close gap</a:t>
            </a:r>
            <a:endParaRPr lang="en-GB" sz="2000" dirty="0" smtClean="0"/>
          </a:p>
        </p:txBody>
      </p:sp>
      <p:grpSp>
        <p:nvGrpSpPr>
          <p:cNvPr id="3" name="Group 76"/>
          <p:cNvGrpSpPr/>
          <p:nvPr/>
        </p:nvGrpSpPr>
        <p:grpSpPr>
          <a:xfrm>
            <a:off x="870449" y="2438400"/>
            <a:ext cx="6978151" cy="779463"/>
            <a:chOff x="870449" y="2481263"/>
            <a:chExt cx="6978151" cy="779463"/>
          </a:xfrm>
        </p:grpSpPr>
        <p:grpSp>
          <p:nvGrpSpPr>
            <p:cNvPr id="4" name="Group 75"/>
            <p:cNvGrpSpPr/>
            <p:nvPr/>
          </p:nvGrpSpPr>
          <p:grpSpPr>
            <a:xfrm>
              <a:off x="870449" y="2481263"/>
              <a:ext cx="1256096" cy="766763"/>
              <a:chOff x="870449" y="2481263"/>
              <a:chExt cx="1256096" cy="766763"/>
            </a:xfrm>
          </p:grpSpPr>
          <p:grpSp>
            <p:nvGrpSpPr>
              <p:cNvPr id="5" name="Group 74"/>
              <p:cNvGrpSpPr/>
              <p:nvPr/>
            </p:nvGrpSpPr>
            <p:grpSpPr>
              <a:xfrm>
                <a:off x="1159190" y="2840038"/>
                <a:ext cx="678615" cy="407988"/>
                <a:chOff x="1252994" y="2840038"/>
                <a:chExt cx="678615" cy="407988"/>
              </a:xfrm>
            </p:grpSpPr>
            <p:sp>
              <p:nvSpPr>
                <p:cNvPr id="12" name="Rectangle 38"/>
                <p:cNvSpPr>
                  <a:spLocks noChangeArrowheads="1"/>
                </p:cNvSpPr>
                <p:nvPr/>
              </p:nvSpPr>
              <p:spPr bwMode="auto">
                <a:xfrm>
                  <a:off x="1252994" y="2844801"/>
                  <a:ext cx="678615" cy="403225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418617" y="2840038"/>
                  <a:ext cx="325383" cy="396875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2000" i="1" dirty="0">
                      <a:latin typeface="Arial" pitchFamily="34" charset="0"/>
                      <a:ea typeface="SimSun" pitchFamily="2" charset="-122"/>
                    </a:rPr>
                    <a:t>8</a:t>
                  </a:r>
                </a:p>
              </p:txBody>
            </p:sp>
          </p:grpSp>
          <p:sp>
            <p:nvSpPr>
              <p:cNvPr id="25" name="Text Box 50"/>
              <p:cNvSpPr txBox="1">
                <a:spLocks noChangeArrowheads="1"/>
              </p:cNvSpPr>
              <p:nvPr/>
            </p:nvSpPr>
            <p:spPr bwMode="auto">
              <a:xfrm>
                <a:off x="870449" y="2481263"/>
                <a:ext cx="1256096" cy="33813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600" dirty="0" smtClean="0">
                    <a:solidFill>
                      <a:srgbClr val="0000FF"/>
                    </a:solidFill>
                    <a:ea typeface="SimSun" pitchFamily="2" charset="-122"/>
                  </a:rPr>
                  <a:t>num_nodes</a:t>
                </a:r>
                <a:endParaRPr lang="en-US" altLang="zh-CN" sz="1600" dirty="0">
                  <a:solidFill>
                    <a:srgbClr val="0000FF"/>
                  </a:solidFill>
                  <a:latin typeface="Arial" pitchFamily="34" charset="0"/>
                  <a:ea typeface="SimSun" pitchFamily="2" charset="-122"/>
                </a:endParaRPr>
              </a:p>
            </p:txBody>
          </p:sp>
        </p:grpSp>
        <p:grpSp>
          <p:nvGrpSpPr>
            <p:cNvPr id="6" name="Group 73"/>
            <p:cNvGrpSpPr/>
            <p:nvPr/>
          </p:nvGrpSpPr>
          <p:grpSpPr>
            <a:xfrm>
              <a:off x="2890170" y="2481263"/>
              <a:ext cx="4958430" cy="779463"/>
              <a:chOff x="2890170" y="2481263"/>
              <a:chExt cx="4958430" cy="779463"/>
            </a:xfrm>
          </p:grpSpPr>
          <p:sp>
            <p:nvSpPr>
              <p:cNvPr id="26" name="Text Box 51"/>
              <p:cNvSpPr txBox="1">
                <a:spLocks noChangeArrowheads="1"/>
              </p:cNvSpPr>
              <p:nvPr/>
            </p:nvSpPr>
            <p:spPr bwMode="auto">
              <a:xfrm>
                <a:off x="2890170" y="2481263"/>
                <a:ext cx="433844" cy="336550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600" dirty="0">
                    <a:solidFill>
                      <a:srgbClr val="0000FF"/>
                    </a:solidFill>
                    <a:latin typeface="Arial" pitchFamily="34" charset="0"/>
                    <a:ea typeface="SimSun" pitchFamily="2" charset="-122"/>
                  </a:rPr>
                  <a:t>arr</a:t>
                </a:r>
              </a:p>
            </p:txBody>
          </p:sp>
          <p:grpSp>
            <p:nvGrpSpPr>
              <p:cNvPr id="7" name="Group 72"/>
              <p:cNvGrpSpPr/>
              <p:nvPr/>
            </p:nvGrpSpPr>
            <p:grpSpPr>
              <a:xfrm>
                <a:off x="2928278" y="2841626"/>
                <a:ext cx="4920322" cy="419100"/>
                <a:chOff x="2928278" y="2841626"/>
                <a:chExt cx="4920322" cy="419100"/>
              </a:xfrm>
            </p:grpSpPr>
            <p:sp>
              <p:nvSpPr>
                <p:cNvPr id="11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281110" y="2854326"/>
                  <a:ext cx="417722" cy="396875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2000" i="1" dirty="0">
                      <a:latin typeface="Arial" pitchFamily="34" charset="0"/>
                      <a:ea typeface="SimSun" pitchFamily="2" charset="-122"/>
                    </a:rPr>
                    <a:t>a</a:t>
                  </a:r>
                  <a:r>
                    <a:rPr lang="en-US" altLang="zh-CN" sz="2000" i="1" baseline="-25000" dirty="0">
                      <a:latin typeface="Arial" pitchFamily="34" charset="0"/>
                      <a:ea typeface="SimSun" pitchFamily="2" charset="-122"/>
                    </a:rPr>
                    <a:t>3</a:t>
                  </a:r>
                  <a:endParaRPr lang="en-US" altLang="zh-CN" sz="2000" i="1" dirty="0">
                    <a:latin typeface="Arial" pitchFamily="34" charset="0"/>
                    <a:ea typeface="SimSun" pitchFamily="2" charset="-122"/>
                  </a:endParaRPr>
                </a:p>
              </p:txBody>
            </p:sp>
            <p:sp>
              <p:nvSpPr>
                <p:cNvPr id="13" name="Rectangle 39"/>
                <p:cNvSpPr>
                  <a:spLocks noChangeArrowheads="1"/>
                </p:cNvSpPr>
                <p:nvPr/>
              </p:nvSpPr>
              <p:spPr bwMode="auto">
                <a:xfrm>
                  <a:off x="2928278" y="2841626"/>
                  <a:ext cx="4920322" cy="415925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4" name="Line 40"/>
                <p:cNvSpPr>
                  <a:spLocks noChangeShapeType="1"/>
                </p:cNvSpPr>
                <p:nvPr/>
              </p:nvSpPr>
              <p:spPr bwMode="auto">
                <a:xfrm>
                  <a:off x="3397299" y="2852738"/>
                  <a:ext cx="0" cy="39052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6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992768" y="2854326"/>
                  <a:ext cx="417722" cy="396875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2000" i="1" dirty="0">
                      <a:latin typeface="Arial" pitchFamily="34" charset="0"/>
                      <a:ea typeface="SimSun" pitchFamily="2" charset="-122"/>
                    </a:rPr>
                    <a:t>a</a:t>
                  </a:r>
                  <a:r>
                    <a:rPr lang="en-US" altLang="zh-CN" sz="2000" i="1" baseline="-25000" dirty="0">
                      <a:latin typeface="Arial" pitchFamily="34" charset="0"/>
                      <a:ea typeface="SimSun" pitchFamily="2" charset="-122"/>
                    </a:rPr>
                    <a:t>0</a:t>
                  </a:r>
                  <a:endParaRPr lang="en-US" altLang="zh-CN" sz="2000" i="1" dirty="0">
                    <a:latin typeface="Arial" pitchFamily="34" charset="0"/>
                    <a:ea typeface="SimSun" pitchFamily="2" charset="-122"/>
                  </a:endParaRPr>
                </a:p>
              </p:txBody>
            </p:sp>
            <p:sp>
              <p:nvSpPr>
                <p:cNvPr id="1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452995" y="2854326"/>
                  <a:ext cx="417722" cy="396875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2000" i="1" dirty="0">
                      <a:latin typeface="Arial" pitchFamily="34" charset="0"/>
                      <a:ea typeface="SimSun" pitchFamily="2" charset="-122"/>
                    </a:rPr>
                    <a:t>a</a:t>
                  </a:r>
                  <a:r>
                    <a:rPr lang="en-US" altLang="zh-CN" sz="2000" i="1" baseline="-25000" dirty="0">
                      <a:latin typeface="Arial" pitchFamily="34" charset="0"/>
                      <a:ea typeface="SimSun" pitchFamily="2" charset="-122"/>
                    </a:rPr>
                    <a:t>1</a:t>
                  </a:r>
                  <a:endParaRPr lang="en-US" altLang="zh-CN" sz="2000" i="1" dirty="0">
                    <a:latin typeface="Arial" pitchFamily="34" charset="0"/>
                    <a:ea typeface="SimSun" pitchFamily="2" charset="-122"/>
                  </a:endParaRPr>
                </a:p>
              </p:txBody>
            </p:sp>
            <p:sp>
              <p:nvSpPr>
                <p:cNvPr id="19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866320" y="2854326"/>
                  <a:ext cx="422119" cy="400050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2000" i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ea typeface="SimSun" pitchFamily="2" charset="-122"/>
                    </a:rPr>
                    <a:t>a</a:t>
                  </a:r>
                  <a:r>
                    <a:rPr lang="en-US" altLang="zh-CN" sz="2000" i="1" baseline="-250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ea typeface="SimSun" pitchFamily="2" charset="-122"/>
                    </a:rPr>
                    <a:t>2</a:t>
                  </a:r>
                  <a:endParaRPr lang="en-US" altLang="zh-CN" sz="20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ea typeface="SimSun" pitchFamily="2" charset="-122"/>
                  </a:endParaRPr>
                </a:p>
              </p:txBody>
            </p:sp>
            <p:sp>
              <p:nvSpPr>
                <p:cNvPr id="20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5557726" y="2854326"/>
                  <a:ext cx="417722" cy="396875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2000" i="1" dirty="0">
                      <a:latin typeface="Arial" pitchFamily="34" charset="0"/>
                      <a:ea typeface="SimSun" pitchFamily="2" charset="-122"/>
                    </a:rPr>
                    <a:t>a</a:t>
                  </a:r>
                  <a:r>
                    <a:rPr lang="en-US" altLang="zh-CN" sz="2000" i="1" baseline="-25000" dirty="0">
                      <a:latin typeface="Arial" pitchFamily="34" charset="0"/>
                      <a:ea typeface="SimSun" pitchFamily="2" charset="-122"/>
                    </a:rPr>
                    <a:t>6</a:t>
                  </a:r>
                  <a:endParaRPr lang="en-US" altLang="zh-CN" sz="2000" i="1" dirty="0">
                    <a:latin typeface="Arial" pitchFamily="34" charset="0"/>
                    <a:ea typeface="SimSun" pitchFamily="2" charset="-122"/>
                  </a:endParaRPr>
                </a:p>
              </p:txBody>
            </p:sp>
            <p:sp>
              <p:nvSpPr>
                <p:cNvPr id="21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6019800" y="2854326"/>
                  <a:ext cx="417722" cy="396875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2000" i="1" dirty="0">
                      <a:latin typeface="Arial" pitchFamily="34" charset="0"/>
                      <a:ea typeface="SimSun" pitchFamily="2" charset="-122"/>
                    </a:rPr>
                    <a:t>a</a:t>
                  </a:r>
                  <a:r>
                    <a:rPr lang="en-US" altLang="zh-CN" sz="2000" i="1" baseline="-25000" dirty="0">
                      <a:latin typeface="Arial" pitchFamily="34" charset="0"/>
                      <a:ea typeface="SimSun" pitchFamily="2" charset="-122"/>
                    </a:rPr>
                    <a:t>7</a:t>
                  </a:r>
                  <a:endParaRPr lang="en-US" altLang="zh-CN" sz="2000" i="1" dirty="0">
                    <a:latin typeface="Arial" pitchFamily="34" charset="0"/>
                    <a:ea typeface="SimSun" pitchFamily="2" charset="-122"/>
                  </a:endParaRPr>
                </a:p>
              </p:txBody>
            </p:sp>
            <p:sp>
              <p:nvSpPr>
                <p:cNvPr id="22" name="Line 47"/>
                <p:cNvSpPr>
                  <a:spLocks noChangeShapeType="1"/>
                </p:cNvSpPr>
                <p:nvPr/>
              </p:nvSpPr>
              <p:spPr bwMode="auto">
                <a:xfrm>
                  <a:off x="3831143" y="2843213"/>
                  <a:ext cx="0" cy="39052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3" name="Line 48"/>
                <p:cNvSpPr>
                  <a:spLocks noChangeShapeType="1"/>
                </p:cNvSpPr>
                <p:nvPr/>
              </p:nvSpPr>
              <p:spPr bwMode="auto">
                <a:xfrm>
                  <a:off x="5578246" y="2855913"/>
                  <a:ext cx="0" cy="39052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4" name="Line 49"/>
                <p:cNvSpPr>
                  <a:spLocks noChangeShapeType="1"/>
                </p:cNvSpPr>
                <p:nvPr/>
              </p:nvSpPr>
              <p:spPr bwMode="auto">
                <a:xfrm>
                  <a:off x="6434209" y="2841626"/>
                  <a:ext cx="0" cy="39052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7" name="Line 52"/>
                <p:cNvSpPr>
                  <a:spLocks noChangeShapeType="1"/>
                </p:cNvSpPr>
                <p:nvPr/>
              </p:nvSpPr>
              <p:spPr bwMode="auto">
                <a:xfrm>
                  <a:off x="6012090" y="2844801"/>
                  <a:ext cx="0" cy="39052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" name="Line 53"/>
                <p:cNvSpPr>
                  <a:spLocks noChangeShapeType="1"/>
                </p:cNvSpPr>
                <p:nvPr/>
              </p:nvSpPr>
              <p:spPr bwMode="auto">
                <a:xfrm>
                  <a:off x="4244468" y="2870201"/>
                  <a:ext cx="0" cy="39052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" name="Line 54"/>
                <p:cNvSpPr>
                  <a:spLocks noChangeShapeType="1"/>
                </p:cNvSpPr>
                <p:nvPr/>
              </p:nvSpPr>
              <p:spPr bwMode="auto">
                <a:xfrm>
                  <a:off x="4687106" y="2865438"/>
                  <a:ext cx="0" cy="39052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0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4741337" y="2854326"/>
                  <a:ext cx="417722" cy="396875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2000" i="1" dirty="0">
                      <a:latin typeface="Arial" pitchFamily="34" charset="0"/>
                      <a:ea typeface="SimSun" pitchFamily="2" charset="-122"/>
                    </a:rPr>
                    <a:t>a</a:t>
                  </a:r>
                  <a:r>
                    <a:rPr lang="en-US" altLang="zh-CN" sz="2000" i="1" baseline="-25000" dirty="0">
                      <a:latin typeface="Arial" pitchFamily="34" charset="0"/>
                      <a:ea typeface="SimSun" pitchFamily="2" charset="-122"/>
                    </a:rPr>
                    <a:t>4</a:t>
                  </a:r>
                  <a:endParaRPr lang="en-US" altLang="zh-CN" sz="2000" i="1" dirty="0">
                    <a:latin typeface="Arial" pitchFamily="34" charset="0"/>
                    <a:ea typeface="SimSun" pitchFamily="2" charset="-122"/>
                  </a:endParaRPr>
                </a:p>
              </p:txBody>
            </p:sp>
            <p:sp>
              <p:nvSpPr>
                <p:cNvPr id="31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5201564" y="2854326"/>
                  <a:ext cx="417722" cy="396875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sz="2000" i="1" dirty="0">
                      <a:latin typeface="Arial" pitchFamily="34" charset="0"/>
                      <a:ea typeface="SimSun" pitchFamily="2" charset="-122"/>
                    </a:rPr>
                    <a:t>a</a:t>
                  </a:r>
                  <a:r>
                    <a:rPr lang="en-US" altLang="zh-CN" sz="2000" i="1" baseline="-25000" dirty="0">
                      <a:latin typeface="Arial" pitchFamily="34" charset="0"/>
                      <a:ea typeface="SimSun" pitchFamily="2" charset="-122"/>
                    </a:rPr>
                    <a:t>5</a:t>
                  </a:r>
                  <a:endParaRPr lang="en-US" altLang="zh-CN" sz="2000" i="1" dirty="0">
                    <a:latin typeface="Arial" pitchFamily="34" charset="0"/>
                    <a:ea typeface="SimSun" pitchFamily="2" charset="-122"/>
                  </a:endParaRPr>
                </a:p>
              </p:txBody>
            </p:sp>
            <p:sp>
              <p:nvSpPr>
                <p:cNvPr id="32" name="Line 58"/>
                <p:cNvSpPr>
                  <a:spLocks noChangeShapeType="1"/>
                </p:cNvSpPr>
                <p:nvPr/>
              </p:nvSpPr>
              <p:spPr bwMode="auto">
                <a:xfrm>
                  <a:off x="5120951" y="2855913"/>
                  <a:ext cx="0" cy="39052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" name="Line 59"/>
                <p:cNvSpPr>
                  <a:spLocks noChangeShapeType="1"/>
                </p:cNvSpPr>
                <p:nvPr/>
              </p:nvSpPr>
              <p:spPr bwMode="auto">
                <a:xfrm>
                  <a:off x="6881244" y="2844801"/>
                  <a:ext cx="0" cy="39052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10" name="Text Box 60"/>
          <p:cNvSpPr txBox="1">
            <a:spLocks noChangeArrowheads="1"/>
          </p:cNvSpPr>
          <p:nvPr/>
        </p:nvSpPr>
        <p:spPr bwMode="auto">
          <a:xfrm>
            <a:off x="914400" y="1981200"/>
            <a:ext cx="3486852" cy="46166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2400" dirty="0">
                <a:latin typeface="Arial" pitchFamily="34" charset="0"/>
                <a:ea typeface="SimSun" pitchFamily="2" charset="-122"/>
              </a:rPr>
              <a:t>Example: </a:t>
            </a:r>
            <a:r>
              <a:rPr lang="en-US" altLang="zh-CN" sz="2400" dirty="0" smtClean="0">
                <a:solidFill>
                  <a:srgbClr val="0000FF"/>
                </a:solidFill>
                <a:ea typeface="SimSun" pitchFamily="2" charset="-122"/>
              </a:rPr>
              <a:t>removeFirst</a:t>
            </a:r>
            <a:r>
              <a:rPr lang="en-US" altLang="zh-CN" sz="2400" dirty="0" smtClean="0">
                <a:solidFill>
                  <a:srgbClr val="0000FF"/>
                </a:solidFill>
                <a:latin typeface="Arial" pitchFamily="34" charset="0"/>
                <a:ea typeface="SimSun" pitchFamily="2" charset="-122"/>
              </a:rPr>
              <a:t>()</a:t>
            </a:r>
            <a:endParaRPr lang="en-GB" sz="2400" dirty="0">
              <a:latin typeface="Arial" pitchFamily="34" charset="0"/>
            </a:endParaRPr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6554793" y="3581400"/>
            <a:ext cx="2348720" cy="40011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2000" i="1" dirty="0">
                <a:solidFill>
                  <a:srgbClr val="C00000"/>
                </a:solidFill>
                <a:latin typeface="Arial" pitchFamily="34" charset="0"/>
                <a:ea typeface="SimSun" pitchFamily="2" charset="-122"/>
              </a:rPr>
              <a:t>Step 1 : </a:t>
            </a:r>
            <a:r>
              <a:rPr lang="en-US" altLang="zh-CN" sz="2000" i="1" dirty="0" smtClean="0">
                <a:solidFill>
                  <a:srgbClr val="C00000"/>
                </a:solidFill>
                <a:latin typeface="Arial" pitchFamily="34" charset="0"/>
                <a:ea typeface="SimSun" pitchFamily="2" charset="-122"/>
              </a:rPr>
              <a:t>Close Gap</a:t>
            </a:r>
            <a:endParaRPr lang="en-US" altLang="zh-CN" sz="2000" i="1" dirty="0">
              <a:solidFill>
                <a:srgbClr val="C0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71" name="Text Box 67"/>
          <p:cNvSpPr txBox="1">
            <a:spLocks noChangeArrowheads="1"/>
          </p:cNvSpPr>
          <p:nvPr/>
        </p:nvSpPr>
        <p:spPr bwMode="auto">
          <a:xfrm>
            <a:off x="500949" y="4991109"/>
            <a:ext cx="3374951" cy="400051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2000" i="1" dirty="0">
                <a:solidFill>
                  <a:srgbClr val="C00000"/>
                </a:solidFill>
                <a:latin typeface="Arial" pitchFamily="34" charset="0"/>
                <a:ea typeface="SimSun" pitchFamily="2" charset="-122"/>
              </a:rPr>
              <a:t>Step </a:t>
            </a:r>
            <a:r>
              <a:rPr lang="en-US" altLang="zh-CN" sz="2000" i="1" dirty="0" smtClean="0">
                <a:solidFill>
                  <a:srgbClr val="C00000"/>
                </a:solidFill>
                <a:latin typeface="Arial" pitchFamily="34" charset="0"/>
                <a:ea typeface="SimSun" pitchFamily="2" charset="-122"/>
              </a:rPr>
              <a:t>2 </a:t>
            </a:r>
            <a:r>
              <a:rPr lang="en-US" altLang="zh-CN" sz="2000" i="1" dirty="0">
                <a:solidFill>
                  <a:srgbClr val="C00000"/>
                </a:solidFill>
                <a:latin typeface="Arial" pitchFamily="34" charset="0"/>
                <a:ea typeface="SimSun" pitchFamily="2" charset="-122"/>
              </a:rPr>
              <a:t>: </a:t>
            </a:r>
            <a:r>
              <a:rPr lang="en-US" altLang="zh-CN" sz="2000" i="1" dirty="0" smtClean="0">
                <a:solidFill>
                  <a:srgbClr val="C00000"/>
                </a:solidFill>
                <a:latin typeface="Arial" pitchFamily="34" charset="0"/>
                <a:ea typeface="SimSun" pitchFamily="2" charset="-122"/>
              </a:rPr>
              <a:t>Update num_nodes</a:t>
            </a:r>
            <a:endParaRPr lang="en-US" altLang="zh-CN" sz="2000" i="1" dirty="0">
              <a:solidFill>
                <a:srgbClr val="C00000"/>
              </a:solidFill>
              <a:latin typeface="Arial" pitchFamily="34" charset="0"/>
              <a:ea typeface="SimSun" pitchFamily="2" charset="-122"/>
            </a:endParaRPr>
          </a:p>
        </p:txBody>
      </p:sp>
      <p:grpSp>
        <p:nvGrpSpPr>
          <p:cNvPr id="70" name="Group 80"/>
          <p:cNvGrpSpPr/>
          <p:nvPr/>
        </p:nvGrpSpPr>
        <p:grpSpPr>
          <a:xfrm flipH="1">
            <a:off x="3276600" y="3581400"/>
            <a:ext cx="2895600" cy="508000"/>
            <a:chOff x="3200400" y="3505200"/>
            <a:chExt cx="3253254" cy="508000"/>
          </a:xfrm>
        </p:grpSpPr>
        <p:sp>
          <p:nvSpPr>
            <p:cNvPr id="58" name="Line 28"/>
            <p:cNvSpPr>
              <a:spLocks noChangeShapeType="1"/>
            </p:cNvSpPr>
            <p:nvPr/>
          </p:nvSpPr>
          <p:spPr bwMode="auto">
            <a:xfrm>
              <a:off x="3686245" y="3505200"/>
              <a:ext cx="222800" cy="508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" name="Line 30"/>
            <p:cNvSpPr>
              <a:spLocks noChangeShapeType="1"/>
            </p:cNvSpPr>
            <p:nvPr/>
          </p:nvSpPr>
          <p:spPr bwMode="auto">
            <a:xfrm>
              <a:off x="4202203" y="3505200"/>
              <a:ext cx="222800" cy="508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" name="Line 31"/>
            <p:cNvSpPr>
              <a:spLocks noChangeShapeType="1"/>
            </p:cNvSpPr>
            <p:nvPr/>
          </p:nvSpPr>
          <p:spPr bwMode="auto">
            <a:xfrm>
              <a:off x="4729886" y="3505200"/>
              <a:ext cx="222800" cy="508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" name="Line 32"/>
            <p:cNvSpPr>
              <a:spLocks noChangeShapeType="1"/>
            </p:cNvSpPr>
            <p:nvPr/>
          </p:nvSpPr>
          <p:spPr bwMode="auto">
            <a:xfrm>
              <a:off x="5210665" y="3505200"/>
              <a:ext cx="222800" cy="508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3" name="Line 33"/>
            <p:cNvSpPr>
              <a:spLocks noChangeShapeType="1"/>
            </p:cNvSpPr>
            <p:nvPr/>
          </p:nvSpPr>
          <p:spPr bwMode="auto">
            <a:xfrm>
              <a:off x="5691444" y="3505200"/>
              <a:ext cx="222800" cy="508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4" name="Line 34"/>
            <p:cNvSpPr>
              <a:spLocks noChangeShapeType="1"/>
            </p:cNvSpPr>
            <p:nvPr/>
          </p:nvSpPr>
          <p:spPr bwMode="auto">
            <a:xfrm>
              <a:off x="6230854" y="3505200"/>
              <a:ext cx="222800" cy="508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0" name="Line 28"/>
            <p:cNvSpPr>
              <a:spLocks noChangeShapeType="1"/>
            </p:cNvSpPr>
            <p:nvPr/>
          </p:nvSpPr>
          <p:spPr bwMode="auto">
            <a:xfrm>
              <a:off x="3200400" y="3505200"/>
              <a:ext cx="222800" cy="508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801573" y="4114800"/>
            <a:ext cx="7015264" cy="744542"/>
            <a:chOff x="801573" y="4038600"/>
            <a:chExt cx="7015264" cy="744542"/>
          </a:xfrm>
        </p:grpSpPr>
        <p:grpSp>
          <p:nvGrpSpPr>
            <p:cNvPr id="38" name="Group 82"/>
            <p:cNvGrpSpPr/>
            <p:nvPr/>
          </p:nvGrpSpPr>
          <p:grpSpPr>
            <a:xfrm>
              <a:off x="801573" y="4038600"/>
              <a:ext cx="1256181" cy="735008"/>
              <a:chOff x="801573" y="4038600"/>
              <a:chExt cx="1256181" cy="735008"/>
            </a:xfrm>
          </p:grpSpPr>
          <p:grpSp>
            <p:nvGrpSpPr>
              <p:cNvPr id="65" name="Group 78"/>
              <p:cNvGrpSpPr/>
              <p:nvPr/>
            </p:nvGrpSpPr>
            <p:grpSpPr>
              <a:xfrm>
                <a:off x="1079340" y="4343400"/>
                <a:ext cx="700647" cy="430208"/>
                <a:chOff x="1219200" y="4419600"/>
                <a:chExt cx="700647" cy="430208"/>
              </a:xfrm>
            </p:grpSpPr>
            <p:sp>
              <p:nvSpPr>
                <p:cNvPr id="35" name="Rectangle 5"/>
                <p:cNvSpPr>
                  <a:spLocks noChangeArrowheads="1"/>
                </p:cNvSpPr>
                <p:nvPr/>
              </p:nvSpPr>
              <p:spPr bwMode="auto">
                <a:xfrm>
                  <a:off x="1219200" y="4419600"/>
                  <a:ext cx="700647" cy="430208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371601" y="4419601"/>
                  <a:ext cx="304800" cy="400110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square">
                  <a:spAutoFit/>
                </a:bodyPr>
                <a:lstStyle/>
                <a:p>
                  <a:pPr algn="l"/>
                  <a:r>
                    <a:rPr lang="en-US" altLang="zh-CN" sz="2000" i="1" dirty="0">
                      <a:latin typeface="Arial" pitchFamily="34" charset="0"/>
                      <a:ea typeface="SimSun" pitchFamily="2" charset="-122"/>
                    </a:rPr>
                    <a:t>8</a:t>
                  </a:r>
                </a:p>
              </p:txBody>
            </p:sp>
          </p:grpSp>
          <p:sp>
            <p:nvSpPr>
              <p:cNvPr id="37" name="Text Box 7"/>
              <p:cNvSpPr txBox="1">
                <a:spLocks noChangeArrowheads="1"/>
              </p:cNvSpPr>
              <p:nvPr/>
            </p:nvSpPr>
            <p:spPr bwMode="auto">
              <a:xfrm>
                <a:off x="801573" y="4038600"/>
                <a:ext cx="1256181" cy="33813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600" dirty="0" smtClean="0">
                    <a:solidFill>
                      <a:srgbClr val="0000FF"/>
                    </a:solidFill>
                    <a:ea typeface="SimSun" pitchFamily="2" charset="-122"/>
                  </a:rPr>
                  <a:t>num_nodes</a:t>
                </a:r>
                <a:endParaRPr lang="en-US" altLang="zh-CN" sz="1600" dirty="0">
                  <a:solidFill>
                    <a:srgbClr val="0000FF"/>
                  </a:solidFill>
                  <a:latin typeface="Arial" pitchFamily="34" charset="0"/>
                  <a:ea typeface="SimSun" pitchFamily="2" charset="-122"/>
                </a:endParaRP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2896185" y="4367217"/>
              <a:ext cx="4920652" cy="415925"/>
              <a:chOff x="2896185" y="4367217"/>
              <a:chExt cx="4920652" cy="415925"/>
            </a:xfrm>
          </p:grpSpPr>
          <p:sp>
            <p:nvSpPr>
              <p:cNvPr id="39" name="Rectangle 9"/>
              <p:cNvSpPr>
                <a:spLocks noChangeArrowheads="1"/>
              </p:cNvSpPr>
              <p:nvPr/>
            </p:nvSpPr>
            <p:spPr bwMode="auto">
              <a:xfrm>
                <a:off x="2896185" y="4367217"/>
                <a:ext cx="4920652" cy="41592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0" name="Line 10"/>
              <p:cNvSpPr>
                <a:spLocks noChangeShapeType="1"/>
              </p:cNvSpPr>
              <p:nvPr/>
            </p:nvSpPr>
            <p:spPr bwMode="auto">
              <a:xfrm>
                <a:off x="3365237" y="4378329"/>
                <a:ext cx="0" cy="3905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1" name="Text Box 11"/>
              <p:cNvSpPr txBox="1">
                <a:spLocks noChangeArrowheads="1"/>
              </p:cNvSpPr>
              <p:nvPr/>
            </p:nvSpPr>
            <p:spPr bwMode="auto">
              <a:xfrm>
                <a:off x="2960680" y="4379917"/>
                <a:ext cx="421910" cy="400110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2000" i="1" dirty="0" smtClean="0">
                    <a:latin typeface="Arial" pitchFamily="34" charset="0"/>
                    <a:ea typeface="SimSun" pitchFamily="2" charset="-122"/>
                  </a:rPr>
                  <a:t>a</a:t>
                </a:r>
                <a:r>
                  <a:rPr lang="en-US" altLang="zh-CN" sz="2000" i="1" baseline="-25000" dirty="0">
                    <a:latin typeface="Arial" pitchFamily="34" charset="0"/>
                    <a:ea typeface="SimSun" pitchFamily="2" charset="-122"/>
                  </a:rPr>
                  <a:t>1</a:t>
                </a:r>
                <a:endParaRPr lang="en-US" altLang="zh-CN" sz="2000" i="1" dirty="0">
                  <a:latin typeface="Arial" pitchFamily="34" charset="0"/>
                  <a:ea typeface="SimSun" pitchFamily="2" charset="-122"/>
                </a:endParaRPr>
              </a:p>
            </p:txBody>
          </p:sp>
          <p:sp>
            <p:nvSpPr>
              <p:cNvPr id="42" name="Text Box 12"/>
              <p:cNvSpPr txBox="1">
                <a:spLocks noChangeArrowheads="1"/>
              </p:cNvSpPr>
              <p:nvPr/>
            </p:nvSpPr>
            <p:spPr bwMode="auto">
              <a:xfrm>
                <a:off x="3352800" y="4375154"/>
                <a:ext cx="421910" cy="400110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2000" i="1" dirty="0" smtClean="0">
                    <a:latin typeface="Arial" pitchFamily="34" charset="0"/>
                    <a:ea typeface="SimSun" pitchFamily="2" charset="-122"/>
                  </a:rPr>
                  <a:t>a</a:t>
                </a:r>
                <a:r>
                  <a:rPr lang="en-US" altLang="zh-CN" sz="2000" i="1" baseline="-25000" dirty="0" smtClean="0">
                    <a:ea typeface="SimSun" pitchFamily="2" charset="-122"/>
                  </a:rPr>
                  <a:t>2</a:t>
                </a:r>
                <a:endParaRPr lang="en-US" altLang="zh-CN" sz="2000" i="1" dirty="0">
                  <a:latin typeface="Arial" pitchFamily="34" charset="0"/>
                  <a:ea typeface="SimSun" pitchFamily="2" charset="-122"/>
                </a:endParaRPr>
              </a:p>
            </p:txBody>
          </p:sp>
          <p:sp>
            <p:nvSpPr>
              <p:cNvPr id="43" name="Text Box 13"/>
              <p:cNvSpPr txBox="1">
                <a:spLocks noChangeArrowheads="1"/>
              </p:cNvSpPr>
              <p:nvPr/>
            </p:nvSpPr>
            <p:spPr bwMode="auto">
              <a:xfrm>
                <a:off x="3822563" y="4375154"/>
                <a:ext cx="421910" cy="400110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20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ea typeface="SimSun" pitchFamily="2" charset="-122"/>
                  </a:rPr>
                  <a:t>a</a:t>
                </a:r>
                <a:r>
                  <a:rPr lang="en-US" altLang="zh-CN" sz="2000" i="1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SimSun" pitchFamily="2" charset="-122"/>
                  </a:rPr>
                  <a:t>3</a:t>
                </a:r>
                <a:endParaRPr lang="en-US" altLang="zh-CN" sz="20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ea typeface="SimSun" pitchFamily="2" charset="-122"/>
                </a:endParaRPr>
              </a:p>
            </p:txBody>
          </p:sp>
          <p:sp>
            <p:nvSpPr>
              <p:cNvPr id="44" name="Text Box 14"/>
              <p:cNvSpPr txBox="1">
                <a:spLocks noChangeArrowheads="1"/>
              </p:cNvSpPr>
              <p:nvPr/>
            </p:nvSpPr>
            <p:spPr bwMode="auto">
              <a:xfrm>
                <a:off x="6018315" y="4375154"/>
                <a:ext cx="184731" cy="400110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endParaRPr lang="en-US" altLang="zh-CN" sz="2000" i="1" dirty="0">
                  <a:latin typeface="Arial" pitchFamily="34" charset="0"/>
                  <a:ea typeface="SimSun" pitchFamily="2" charset="-122"/>
                </a:endParaRPr>
              </a:p>
            </p:txBody>
          </p:sp>
          <p:sp>
            <p:nvSpPr>
              <p:cNvPr id="46" name="Line 16"/>
              <p:cNvSpPr>
                <a:spLocks noChangeShapeType="1"/>
              </p:cNvSpPr>
              <p:nvPr/>
            </p:nvSpPr>
            <p:spPr bwMode="auto">
              <a:xfrm>
                <a:off x="3799111" y="4386267"/>
                <a:ext cx="0" cy="3905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7" name="Line 17"/>
              <p:cNvSpPr>
                <a:spLocks noChangeShapeType="1"/>
              </p:cNvSpPr>
              <p:nvPr/>
            </p:nvSpPr>
            <p:spPr bwMode="auto">
              <a:xfrm>
                <a:off x="5546331" y="4386267"/>
                <a:ext cx="0" cy="3905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8" name="Line 18"/>
              <p:cNvSpPr>
                <a:spLocks noChangeShapeType="1"/>
              </p:cNvSpPr>
              <p:nvPr/>
            </p:nvSpPr>
            <p:spPr bwMode="auto">
              <a:xfrm>
                <a:off x="6402351" y="4386267"/>
                <a:ext cx="0" cy="3905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9" name="Line 19"/>
              <p:cNvSpPr>
                <a:spLocks noChangeShapeType="1"/>
              </p:cNvSpPr>
              <p:nvPr/>
            </p:nvSpPr>
            <p:spPr bwMode="auto">
              <a:xfrm>
                <a:off x="5980204" y="4386267"/>
                <a:ext cx="0" cy="3905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" name="Line 20"/>
              <p:cNvSpPr>
                <a:spLocks noChangeShapeType="1"/>
              </p:cNvSpPr>
              <p:nvPr/>
            </p:nvSpPr>
            <p:spPr bwMode="auto">
              <a:xfrm>
                <a:off x="4212463" y="4386267"/>
                <a:ext cx="0" cy="3905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1" name="Line 21"/>
              <p:cNvSpPr>
                <a:spLocks noChangeShapeType="1"/>
              </p:cNvSpPr>
              <p:nvPr/>
            </p:nvSpPr>
            <p:spPr bwMode="auto">
              <a:xfrm>
                <a:off x="4655131" y="4386267"/>
                <a:ext cx="0" cy="3905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2" name="Text Box 22"/>
              <p:cNvSpPr txBox="1">
                <a:spLocks noChangeArrowheads="1"/>
              </p:cNvSpPr>
              <p:nvPr/>
            </p:nvSpPr>
            <p:spPr bwMode="auto">
              <a:xfrm>
                <a:off x="4694708" y="4375154"/>
                <a:ext cx="421910" cy="400110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2000" i="1" dirty="0" smtClean="0">
                    <a:latin typeface="Arial" pitchFamily="34" charset="0"/>
                    <a:ea typeface="SimSun" pitchFamily="2" charset="-122"/>
                  </a:rPr>
                  <a:t>a</a:t>
                </a:r>
                <a:r>
                  <a:rPr lang="en-US" altLang="zh-CN" sz="2000" i="1" baseline="-25000" dirty="0">
                    <a:latin typeface="Arial" pitchFamily="34" charset="0"/>
                    <a:ea typeface="SimSun" pitchFamily="2" charset="-122"/>
                  </a:rPr>
                  <a:t>5</a:t>
                </a:r>
                <a:endParaRPr lang="en-US" altLang="zh-CN" sz="2000" i="1" dirty="0">
                  <a:latin typeface="Arial" pitchFamily="34" charset="0"/>
                  <a:ea typeface="SimSun" pitchFamily="2" charset="-122"/>
                </a:endParaRPr>
              </a:p>
            </p:txBody>
          </p:sp>
          <p:sp>
            <p:nvSpPr>
              <p:cNvPr id="53" name="Text Box 23"/>
              <p:cNvSpPr txBox="1">
                <a:spLocks noChangeArrowheads="1"/>
              </p:cNvSpPr>
              <p:nvPr/>
            </p:nvSpPr>
            <p:spPr bwMode="auto">
              <a:xfrm>
                <a:off x="5154965" y="4375154"/>
                <a:ext cx="421910" cy="400110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2000" i="1" dirty="0" smtClean="0">
                    <a:latin typeface="Arial" pitchFamily="34" charset="0"/>
                    <a:ea typeface="SimSun" pitchFamily="2" charset="-122"/>
                  </a:rPr>
                  <a:t>a</a:t>
                </a:r>
                <a:r>
                  <a:rPr lang="en-US" altLang="zh-CN" sz="2000" i="1" baseline="-25000" dirty="0">
                    <a:latin typeface="Arial" pitchFamily="34" charset="0"/>
                    <a:ea typeface="SimSun" pitchFamily="2" charset="-122"/>
                  </a:rPr>
                  <a:t>6</a:t>
                </a:r>
                <a:endParaRPr lang="en-US" altLang="zh-CN" sz="2000" i="1" dirty="0">
                  <a:latin typeface="Arial" pitchFamily="34" charset="0"/>
                  <a:ea typeface="SimSun" pitchFamily="2" charset="-122"/>
                </a:endParaRPr>
              </a:p>
            </p:txBody>
          </p:sp>
          <p:sp>
            <p:nvSpPr>
              <p:cNvPr id="54" name="Text Box 24"/>
              <p:cNvSpPr txBox="1">
                <a:spLocks noChangeArrowheads="1"/>
              </p:cNvSpPr>
              <p:nvPr/>
            </p:nvSpPr>
            <p:spPr bwMode="auto">
              <a:xfrm>
                <a:off x="5591770" y="4375154"/>
                <a:ext cx="421910" cy="400110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2000" i="1" dirty="0" smtClean="0">
                    <a:latin typeface="Arial" pitchFamily="34" charset="0"/>
                    <a:ea typeface="SimSun" pitchFamily="2" charset="-122"/>
                  </a:rPr>
                  <a:t>a</a:t>
                </a:r>
                <a:r>
                  <a:rPr lang="en-US" altLang="zh-CN" sz="2000" i="1" baseline="-25000" dirty="0">
                    <a:latin typeface="Arial" pitchFamily="34" charset="0"/>
                    <a:ea typeface="SimSun" pitchFamily="2" charset="-122"/>
                  </a:rPr>
                  <a:t>7</a:t>
                </a:r>
                <a:endParaRPr lang="en-US" altLang="zh-CN" sz="2000" i="1" dirty="0">
                  <a:latin typeface="Arial" pitchFamily="34" charset="0"/>
                  <a:ea typeface="SimSun" pitchFamily="2" charset="-122"/>
                </a:endParaRPr>
              </a:p>
            </p:txBody>
          </p:sp>
          <p:sp>
            <p:nvSpPr>
              <p:cNvPr id="55" name="Line 25"/>
              <p:cNvSpPr>
                <a:spLocks noChangeShapeType="1"/>
              </p:cNvSpPr>
              <p:nvPr/>
            </p:nvSpPr>
            <p:spPr bwMode="auto">
              <a:xfrm>
                <a:off x="5089005" y="4386267"/>
                <a:ext cx="0" cy="3905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6" name="Line 26"/>
              <p:cNvSpPr>
                <a:spLocks noChangeShapeType="1"/>
              </p:cNvSpPr>
              <p:nvPr/>
            </p:nvSpPr>
            <p:spPr bwMode="auto">
              <a:xfrm>
                <a:off x="6849417" y="4386267"/>
                <a:ext cx="0" cy="3905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7" name="Text Box 27"/>
              <p:cNvSpPr txBox="1">
                <a:spLocks noChangeArrowheads="1"/>
              </p:cNvSpPr>
              <p:nvPr/>
            </p:nvSpPr>
            <p:spPr bwMode="auto">
              <a:xfrm>
                <a:off x="4221258" y="4375154"/>
                <a:ext cx="421910" cy="400110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20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ea typeface="SimSun" pitchFamily="2" charset="-122"/>
                  </a:rPr>
                  <a:t>a</a:t>
                </a:r>
                <a:r>
                  <a:rPr lang="en-US" altLang="zh-CN" sz="2000" i="1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ea typeface="SimSun" pitchFamily="2" charset="-122"/>
                  </a:rPr>
                  <a:t>4</a:t>
                </a:r>
                <a:endParaRPr lang="en-US" altLang="zh-CN" sz="20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ea typeface="SimSun" pitchFamily="2" charset="-122"/>
                </a:endParaRPr>
              </a:p>
            </p:txBody>
          </p:sp>
          <p:sp>
            <p:nvSpPr>
              <p:cNvPr id="74" name="Text Box 24"/>
              <p:cNvSpPr txBox="1">
                <a:spLocks noChangeArrowheads="1"/>
              </p:cNvSpPr>
              <p:nvPr/>
            </p:nvSpPr>
            <p:spPr bwMode="auto">
              <a:xfrm>
                <a:off x="6019800" y="4375154"/>
                <a:ext cx="421910" cy="400110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2000" i="1" dirty="0" smtClean="0">
                    <a:latin typeface="Arial" pitchFamily="34" charset="0"/>
                    <a:ea typeface="SimSun" pitchFamily="2" charset="-122"/>
                  </a:rPr>
                  <a:t>a</a:t>
                </a:r>
                <a:r>
                  <a:rPr lang="en-US" altLang="zh-CN" sz="2000" i="1" baseline="-25000" dirty="0">
                    <a:latin typeface="Arial" pitchFamily="34" charset="0"/>
                    <a:ea typeface="SimSun" pitchFamily="2" charset="-122"/>
                  </a:rPr>
                  <a:t>7</a:t>
                </a:r>
                <a:endParaRPr lang="en-US" altLang="zh-CN" sz="2000" i="1" dirty="0">
                  <a:latin typeface="Arial" pitchFamily="34" charset="0"/>
                  <a:ea typeface="SimSun" pitchFamily="2" charset="-122"/>
                </a:endParaRPr>
              </a:p>
            </p:txBody>
          </p:sp>
        </p:grpSp>
      </p:grpSp>
      <p:sp>
        <p:nvSpPr>
          <p:cNvPr id="72" name="Text Box 68"/>
          <p:cNvSpPr txBox="1">
            <a:spLocks noChangeArrowheads="1"/>
          </p:cNvSpPr>
          <p:nvPr/>
        </p:nvSpPr>
        <p:spPr bwMode="auto">
          <a:xfrm>
            <a:off x="1226736" y="4441749"/>
            <a:ext cx="449664" cy="40011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C00000"/>
                </a:solidFill>
                <a:latin typeface="Arial" pitchFamily="34" charset="0"/>
                <a:ea typeface="SimSun" pitchFamily="2" charset="-122"/>
              </a:rPr>
              <a:t>7</a:t>
            </a:r>
            <a:endParaRPr lang="en-GB" sz="20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77" name="Text Box 67"/>
          <p:cNvSpPr txBox="1">
            <a:spLocks noChangeArrowheads="1"/>
          </p:cNvSpPr>
          <p:nvPr/>
        </p:nvSpPr>
        <p:spPr bwMode="auto">
          <a:xfrm>
            <a:off x="1828800" y="5715000"/>
            <a:ext cx="5666940" cy="646331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latin typeface="Arial" pitchFamily="34" charset="0"/>
                <a:ea typeface="SimSun" pitchFamily="2" charset="-122"/>
              </a:rPr>
              <a:t>Need to maintain </a:t>
            </a:r>
            <a:r>
              <a:rPr lang="en-US" altLang="zh-CN" i="1" dirty="0" smtClean="0">
                <a:solidFill>
                  <a:srgbClr val="C00000"/>
                </a:solidFill>
                <a:latin typeface="Arial" pitchFamily="34" charset="0"/>
                <a:ea typeface="SimSun" pitchFamily="2" charset="-122"/>
              </a:rPr>
              <a:t>num_nodes</a:t>
            </a:r>
            <a:r>
              <a:rPr lang="en-US" altLang="zh-CN" dirty="0" smtClean="0">
                <a:latin typeface="Arial" pitchFamily="34" charset="0"/>
                <a:ea typeface="SimSun" pitchFamily="2" charset="-122"/>
              </a:rPr>
              <a:t> so that program would not access beyond the valid data.</a:t>
            </a:r>
            <a:endParaRPr lang="en-US" altLang="zh-CN" dirty="0">
              <a:latin typeface="Arial" pitchFamily="34" charset="0"/>
              <a:ea typeface="SimSun" pitchFamily="2" charset="-122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5943600" y="4495800"/>
            <a:ext cx="457200" cy="1219200"/>
            <a:chOff x="5943600" y="4419600"/>
            <a:chExt cx="457200" cy="1219200"/>
          </a:xfrm>
        </p:grpSpPr>
        <p:sp>
          <p:nvSpPr>
            <p:cNvPr id="78" name="Oval 77"/>
            <p:cNvSpPr/>
            <p:nvPr/>
          </p:nvSpPr>
          <p:spPr>
            <a:xfrm>
              <a:off x="6019800" y="4419600"/>
              <a:ext cx="381000" cy="381000"/>
            </a:xfrm>
            <a:prstGeom prst="ellipse">
              <a:avLst/>
            </a:prstGeom>
            <a:noFill/>
            <a:ln w="1905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cxnSp>
          <p:nvCxnSpPr>
            <p:cNvPr id="81" name="Straight Arrow Connector 80"/>
            <p:cNvCxnSpPr>
              <a:endCxn id="78" idx="4"/>
            </p:cNvCxnSpPr>
            <p:nvPr/>
          </p:nvCxnSpPr>
          <p:spPr>
            <a:xfrm flipV="1">
              <a:off x="5943600" y="4800600"/>
              <a:ext cx="266700" cy="838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6019800" y="4953000"/>
            <a:ext cx="1752600" cy="521732"/>
            <a:chOff x="6019800" y="4876800"/>
            <a:chExt cx="1752600" cy="521732"/>
          </a:xfrm>
        </p:grpSpPr>
        <p:sp>
          <p:nvSpPr>
            <p:cNvPr id="83" name="Right Brace 82"/>
            <p:cNvSpPr/>
            <p:nvPr/>
          </p:nvSpPr>
          <p:spPr>
            <a:xfrm rot="5400000">
              <a:off x="6781800" y="4114800"/>
              <a:ext cx="228600" cy="1752600"/>
            </a:xfrm>
            <a:prstGeom prst="rightBrace">
              <a:avLst>
                <a:gd name="adj1" fmla="val 35874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84" name="Text Box 67"/>
            <p:cNvSpPr txBox="1">
              <a:spLocks noChangeArrowheads="1"/>
            </p:cNvSpPr>
            <p:nvPr/>
          </p:nvSpPr>
          <p:spPr bwMode="auto">
            <a:xfrm>
              <a:off x="6324600" y="5029200"/>
              <a:ext cx="1143000" cy="369332"/>
            </a:xfrm>
            <a:prstGeom prst="rect">
              <a:avLst/>
            </a:prstGeom>
            <a:noFill/>
            <a:ln>
              <a:noFill/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altLang="zh-CN" dirty="0" smtClean="0">
                  <a:latin typeface="Arial" pitchFamily="34" charset="0"/>
                  <a:ea typeface="SimSun" pitchFamily="2" charset="-122"/>
                </a:rPr>
                <a:t>unused</a:t>
              </a:r>
              <a:endParaRPr lang="en-US" altLang="zh-CN" dirty="0">
                <a:latin typeface="Arial" pitchFamily="34" charset="0"/>
                <a:ea typeface="SimSun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64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9" grpId="0"/>
      <p:bldP spid="72" grpId="0" animBg="1"/>
      <p:bldP spid="77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/>
          <a:lstStyle/>
          <a:p>
            <a:r>
              <a:rPr lang="en-US" sz="3600" dirty="0" smtClean="0">
                <a:latin typeface="Britannic Bold" panose="020B0903060703020204" pitchFamily="34" charset="0"/>
              </a:rPr>
              <a:t>List Implementation: Array (6/9)</a:t>
            </a:r>
            <a:endParaRPr lang="en-US" sz="3600" dirty="0">
              <a:latin typeface="Britannic Bold" panose="020B0903060703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US" sz="1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52400" y="990600"/>
            <a:ext cx="8839200" cy="5334000"/>
            <a:chOff x="152400" y="990600"/>
            <a:chExt cx="8839200" cy="5334000"/>
          </a:xfrm>
        </p:grpSpPr>
        <p:sp>
          <p:nvSpPr>
            <p:cNvPr id="46" name="TextBox 45"/>
            <p:cNvSpPr txBox="1"/>
            <p:nvPr/>
          </p:nvSpPr>
          <p:spPr>
            <a:xfrm>
              <a:off x="152400" y="990600"/>
              <a:ext cx="8839200" cy="5262979"/>
            </a:xfrm>
            <a:prstGeom prst="rect">
              <a:avLst/>
            </a:prstGeom>
            <a:solidFill>
              <a:srgbClr val="FFFFCC"/>
            </a:solidFill>
            <a:ln>
              <a:solidFill>
                <a:srgbClr val="FF9999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public void 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addFirst(E item) 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throws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IndexOutOfBoundsException {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if (num_nodes == MAXSIZE)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throw new 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IndexOutOfBoundsException(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"insufficient space for add"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i = num_nodes-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i &gt;=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i--)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	arr[i+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 = arr[i]; </a:t>
              </a:r>
              <a:r>
                <a:rPr lang="en-SG" sz="1600" b="1" dirty="0" smtClean="0">
                  <a:solidFill>
                    <a:srgbClr val="663300"/>
                  </a:solidFill>
                  <a:latin typeface="Courier New" pitchFamily="49" charset="0"/>
                  <a:cs typeface="Courier New" pitchFamily="49" charset="0"/>
                </a:rPr>
                <a:t>// to shift elements to the right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endParaRPr lang="en-SG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arr[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 = item;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num_nodes++; </a:t>
              </a:r>
              <a:r>
                <a:rPr lang="en-SG" sz="1600" b="1" dirty="0" smtClean="0">
                  <a:solidFill>
                    <a:srgbClr val="663300"/>
                  </a:solidFill>
                  <a:latin typeface="Courier New" pitchFamily="49" charset="0"/>
                  <a:cs typeface="Courier New" pitchFamily="49" charset="0"/>
                </a:rPr>
                <a:t>// update num_nodes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public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E removeFirst() 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throws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NoSuchElementException {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(num_nodes ==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 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throw new 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NoSuchElementException(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"can't remove from an empty list"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else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{ 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	E tmp = arr[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i =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i&lt;num_nodes-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i++)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		arr[i] = arr[i+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]; </a:t>
              </a:r>
              <a:r>
                <a:rPr lang="en-SG" sz="1600" b="1" dirty="0" smtClean="0">
                  <a:solidFill>
                    <a:srgbClr val="663300"/>
                  </a:solidFill>
                  <a:latin typeface="Courier New" pitchFamily="49" charset="0"/>
                  <a:cs typeface="Courier New" pitchFamily="49" charset="0"/>
                </a:rPr>
                <a:t>// to shift elements to the left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	num_nodes--; </a:t>
              </a:r>
              <a:r>
                <a:rPr lang="en-SG" sz="1600" b="1" dirty="0" smtClean="0">
                  <a:solidFill>
                    <a:srgbClr val="663300"/>
                  </a:solidFill>
                  <a:latin typeface="Courier New" pitchFamily="49" charset="0"/>
                  <a:cs typeface="Courier New" pitchFamily="49" charset="0"/>
                </a:rPr>
                <a:t>// update num_nodes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tmp;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}	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}</a:t>
              </a: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324600" y="5943600"/>
              <a:ext cx="2209800" cy="38100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cs typeface="Courier New" pitchFamily="49" charset="0"/>
                </a:rPr>
                <a:t>ListUsingArray.java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971800" y="5562600"/>
            <a:ext cx="32004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method not shown here. Refer to program.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669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6278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smtClean="0">
                <a:latin typeface="Britannic Bold" panose="020B0903060703020204" pitchFamily="34" charset="0"/>
              </a:rPr>
              <a:t>Testing Array Implementation (7/9)</a:t>
            </a:r>
            <a:endParaRPr lang="en-US" sz="3600" dirty="0">
              <a:latin typeface="Britannic Bold" panose="020B0903060703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US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443459" y="1147011"/>
            <a:ext cx="8416977" cy="4858325"/>
            <a:chOff x="457200" y="990600"/>
            <a:chExt cx="8416977" cy="4858325"/>
          </a:xfrm>
        </p:grpSpPr>
        <p:sp>
          <p:nvSpPr>
            <p:cNvPr id="10" name="TextBox 9"/>
            <p:cNvSpPr txBox="1"/>
            <p:nvPr/>
          </p:nvSpPr>
          <p:spPr>
            <a:xfrm>
              <a:off x="457200" y="990600"/>
              <a:ext cx="8416977" cy="4832092"/>
            </a:xfrm>
            <a:prstGeom prst="rect">
              <a:avLst/>
            </a:prstGeom>
            <a:solidFill>
              <a:srgbClr val="FFFFCC"/>
            </a:solidFill>
            <a:ln>
              <a:solidFill>
                <a:srgbClr val="FF9999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r>
                <a:rPr lang="en-SG" sz="16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import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java.util.*;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public class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TestListUsingArray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public static void 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main(String [] args) 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                       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throws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NoSuchElementException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ListUsingArray &lt;String&gt; list = 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new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ListUsingArray &lt;String&gt;();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list.addFirst(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"aaa"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list.addFirst(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"bbb"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list.addFirst(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"ccc"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list.print();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endParaRPr lang="en-SG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System.out.println(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"Testing removal"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list.removeFirst();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list.print();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endParaRPr lang="en-SG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(list.contains(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"aaa"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)) 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	list.addFirst(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"xxxx"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list.print();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96132" y="5467925"/>
              <a:ext cx="2743200" cy="38100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cs typeface="Courier New" pitchFamily="49" charset="0"/>
                </a:rPr>
                <a:t>TestListUsingArray.java</a:t>
              </a:r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3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82391" y="2854377"/>
            <a:ext cx="2819400" cy="203132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 is: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ccc, bbb, aaa.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Testing removal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 is: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bbb, aaa.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 is: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xxxx, bbb, aaa.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35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4927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Britannic Bold" panose="020B0903060703020204" pitchFamily="34" charset="0"/>
              </a:rPr>
              <a:t>Analysis of Array Impl</a:t>
            </a:r>
            <a:r>
              <a:rPr lang="en-US" sz="3600" baseline="30000" dirty="0">
                <a:latin typeface="Britannic Bold" panose="020B0903060703020204" pitchFamily="34" charset="0"/>
              </a:rPr>
              <a:t>n</a:t>
            </a:r>
            <a:r>
              <a:rPr lang="en-US" sz="3600" dirty="0" smtClean="0">
                <a:latin typeface="Britannic Bold" panose="020B0903060703020204" pitchFamily="34" charset="0"/>
              </a:rPr>
              <a:t> of List (8/9)</a:t>
            </a:r>
            <a:endParaRPr lang="en-US" sz="3600" dirty="0">
              <a:latin typeface="Britannic Bold" panose="020B0903060703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US" sz="1600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64695" y="1066800"/>
            <a:ext cx="8544394" cy="5334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Question: </a:t>
            </a:r>
            <a:r>
              <a:rPr lang="en-US" sz="2400" dirty="0" smtClean="0">
                <a:solidFill>
                  <a:srgbClr val="0000FF"/>
                </a:solidFill>
              </a:rPr>
              <a:t>Time Efficiency? 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Retrieval: </a:t>
            </a:r>
            <a:r>
              <a:rPr lang="en-US" sz="2000" dirty="0" smtClean="0">
                <a:solidFill>
                  <a:srgbClr val="C00000"/>
                </a:solidFill>
              </a:rPr>
              <a:t>getFirst()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/>
              <a:t>Always fast with 1 read operation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Insertion: </a:t>
            </a:r>
            <a:r>
              <a:rPr lang="en-US" sz="2000" dirty="0" smtClean="0">
                <a:solidFill>
                  <a:srgbClr val="C00000"/>
                </a:solidFill>
              </a:rPr>
              <a:t>addFirst(E item)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/>
              <a:t>Shifting of all </a:t>
            </a:r>
            <a:r>
              <a:rPr lang="en-US" sz="1800" i="1" dirty="0" smtClean="0"/>
              <a:t>n</a:t>
            </a:r>
            <a:r>
              <a:rPr lang="en-US" sz="1800" dirty="0" smtClean="0"/>
              <a:t> items – bad!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Insertion: </a:t>
            </a:r>
            <a:r>
              <a:rPr lang="en-US" sz="2000" dirty="0" smtClean="0">
                <a:solidFill>
                  <a:srgbClr val="C00000"/>
                </a:solidFill>
              </a:rPr>
              <a:t>add(int index, E item)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/>
              <a:t>Inserting into the specified position (not shown in ListUsingArray.java)</a:t>
            </a:r>
          </a:p>
          <a:p>
            <a:pPr lvl="3">
              <a:spcBef>
                <a:spcPts val="300"/>
              </a:spcBef>
            </a:pPr>
            <a:r>
              <a:rPr lang="en-US" sz="1600" dirty="0" smtClean="0">
                <a:solidFill>
                  <a:srgbClr val="0000FF"/>
                </a:solidFill>
              </a:rPr>
              <a:t>Best case: No shifting of items (add to the last place)</a:t>
            </a:r>
          </a:p>
          <a:p>
            <a:pPr lvl="3">
              <a:spcBef>
                <a:spcPts val="300"/>
              </a:spcBef>
            </a:pPr>
            <a:r>
              <a:rPr lang="en-US" sz="1600" dirty="0" smtClean="0">
                <a:solidFill>
                  <a:srgbClr val="0000FF"/>
                </a:solidFill>
              </a:rPr>
              <a:t>Worst case: Shifting of all items (add to the first place)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Deletion: </a:t>
            </a:r>
            <a:r>
              <a:rPr lang="en-US" sz="2000" dirty="0" smtClean="0">
                <a:solidFill>
                  <a:srgbClr val="C00000"/>
                </a:solidFill>
              </a:rPr>
              <a:t>removeFirst(E item)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/>
              <a:t>Shifting of all </a:t>
            </a:r>
            <a:r>
              <a:rPr lang="en-US" sz="1800" i="1" dirty="0" smtClean="0"/>
              <a:t>n</a:t>
            </a:r>
            <a:r>
              <a:rPr lang="en-US" sz="1800" dirty="0" smtClean="0"/>
              <a:t> items – bad!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Deletion: </a:t>
            </a:r>
            <a:r>
              <a:rPr lang="en-US" sz="2000" dirty="0" smtClean="0">
                <a:solidFill>
                  <a:srgbClr val="C00000"/>
                </a:solidFill>
              </a:rPr>
              <a:t>remove(int index)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/>
              <a:t>Delete the item at the specified position (not shown in ListUsingArray.java)</a:t>
            </a:r>
          </a:p>
          <a:p>
            <a:pPr lvl="3">
              <a:spcBef>
                <a:spcPts val="300"/>
              </a:spcBef>
            </a:pPr>
            <a:r>
              <a:rPr lang="en-US" sz="1600" dirty="0" smtClean="0">
                <a:solidFill>
                  <a:srgbClr val="0000FF"/>
                </a:solidFill>
              </a:rPr>
              <a:t>Best case: No shifting of items (delete the last item)</a:t>
            </a:r>
          </a:p>
          <a:p>
            <a:pPr lvl="3">
              <a:spcBef>
                <a:spcPts val="300"/>
              </a:spcBef>
            </a:pPr>
            <a:r>
              <a:rPr lang="en-US" sz="1600" dirty="0" smtClean="0">
                <a:solidFill>
                  <a:srgbClr val="0000FF"/>
                </a:solidFill>
              </a:rPr>
              <a:t>Worst case: Shifting of all items (delete the first item)</a:t>
            </a:r>
            <a:endParaRPr lang="en-GB" sz="2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1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3636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smtClean="0">
                <a:latin typeface="Britannic Bold" panose="020B0903060703020204" pitchFamily="34" charset="0"/>
              </a:rPr>
              <a:t>Analysis of Array Impl</a:t>
            </a:r>
            <a:r>
              <a:rPr lang="en-US" sz="3600" baseline="30000" dirty="0">
                <a:latin typeface="Britannic Bold" panose="020B0903060703020204" pitchFamily="34" charset="0"/>
              </a:rPr>
              <a:t>n</a:t>
            </a:r>
            <a:r>
              <a:rPr lang="en-US" sz="3600" dirty="0" smtClean="0">
                <a:latin typeface="Britannic Bold" panose="020B0903060703020204" pitchFamily="34" charset="0"/>
              </a:rPr>
              <a:t> of List (9/9)</a:t>
            </a:r>
            <a:endParaRPr lang="en-US" sz="3600" dirty="0">
              <a:latin typeface="Britannic Bold" panose="020B0903060703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US" sz="1600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Question: What is the </a:t>
            </a:r>
            <a:r>
              <a:rPr lang="en-US" sz="2400" dirty="0" smtClean="0">
                <a:solidFill>
                  <a:srgbClr val="0000FF"/>
                </a:solidFill>
              </a:rPr>
              <a:t>Space Efficiency?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Size of array collection limited by MAXSIZE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Problems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We don’t always know the maximum size ahead of time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If MAXSIZE is too liberal, unused space is wasted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If MAXSIZE is too conservative, easy to run out of space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Idea: make MAXSIZE a variable, and create/copy to a larger array whenever the array runs out of space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No more limits on size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But copying overhead is still a problem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0000FF"/>
                </a:solidFill>
              </a:rPr>
              <a:t>When to use such a list?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a fixed-size list, an array is good enough!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a variable-size list, where dynamic operations such as insertion/deletion are common, an array is a poor choice; better alternative – </a:t>
            </a:r>
            <a:r>
              <a:rPr lang="en-US" sz="2000" b="1" dirty="0" smtClean="0">
                <a:solidFill>
                  <a:srgbClr val="C00000"/>
                </a:solidFill>
              </a:rPr>
              <a:t>Linked List</a:t>
            </a:r>
          </a:p>
          <a:p>
            <a:pPr lvl="1">
              <a:spcBef>
                <a:spcPts val="0"/>
              </a:spcBef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9936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Arrays are not always the optimal data structure:</a:t>
            </a:r>
          </a:p>
          <a:p>
            <a:pPr lvl="1"/>
            <a:r>
              <a:rPr lang="en-US" dirty="0"/>
              <a:t>An array has fixed size – needs to be copied to expand its capacity</a:t>
            </a:r>
          </a:p>
          <a:p>
            <a:pPr lvl="1"/>
            <a:r>
              <a:rPr lang="en-US" dirty="0"/>
              <a:t>Adding in the middle of an array requires copying all subsequent elements</a:t>
            </a:r>
          </a:p>
          <a:p>
            <a:r>
              <a:rPr lang="en-US" dirty="0" err="1"/>
              <a:t>ArrayLists</a:t>
            </a:r>
            <a:r>
              <a:rPr lang="en-US" dirty="0"/>
              <a:t> have the same issues since they use arrays to store their data.</a:t>
            </a:r>
          </a:p>
        </p:txBody>
      </p:sp>
    </p:spTree>
    <p:extLst>
      <p:ext uri="{BB962C8B-B14F-4D97-AF65-F5344CB8AC3E}">
        <p14:creationId xmlns:p14="http://schemas.microsoft.com/office/powerpoint/2010/main" val="173210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and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sz="2400" dirty="0"/>
              <a:t>Object variables do not actually store an object; they store the address of an object's location in the computer's memory (references / pointers).</a:t>
            </a:r>
          </a:p>
          <a:p>
            <a:endParaRPr lang="en-US" sz="2400" dirty="0"/>
          </a:p>
          <a:p>
            <a:r>
              <a:rPr lang="en-US" sz="2400" dirty="0"/>
              <a:t>Example:</a:t>
            </a:r>
          </a:p>
          <a:p>
            <a:pPr>
              <a:buNone/>
            </a:pPr>
            <a:r>
              <a:rPr lang="en-US" sz="2400" dirty="0">
                <a:latin typeface="Courier New" charset="0"/>
              </a:rPr>
              <a:t>	</a:t>
            </a:r>
            <a:r>
              <a:rPr lang="en-US" sz="2400" dirty="0" err="1">
                <a:latin typeface="Courier New" charset="0"/>
              </a:rPr>
              <a:t>int</a:t>
            </a:r>
            <a:r>
              <a:rPr lang="en-US" sz="2400" dirty="0">
                <a:latin typeface="Courier New" charset="0"/>
              </a:rPr>
              <a:t> [] values  = new int[5];</a:t>
            </a:r>
            <a:endParaRPr lang="en-US" dirty="0">
              <a:latin typeface="Courier New" charset="0"/>
            </a:endParaRPr>
          </a:p>
          <a:p>
            <a:endParaRPr lang="en-US" dirty="0"/>
          </a:p>
        </p:txBody>
      </p:sp>
      <p:graphicFrame>
        <p:nvGraphicFramePr>
          <p:cNvPr id="6" name="Group 23"/>
          <p:cNvGraphicFramePr>
            <a:graphicFrameLocks noGrp="1"/>
          </p:cNvGraphicFramePr>
          <p:nvPr/>
        </p:nvGraphicFramePr>
        <p:xfrm>
          <a:off x="228600" y="4509532"/>
          <a:ext cx="1657350" cy="520700"/>
        </p:xfrm>
        <a:graphic>
          <a:graphicData uri="http://schemas.openxmlformats.org/drawingml/2006/table">
            <a:tbl>
              <a:tblPr/>
              <a:tblGrid>
                <a:gridCol w="101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1600200" y="4814332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" name="Group 6"/>
          <p:cNvGraphicFramePr>
            <a:graphicFrameLocks noGrp="1"/>
          </p:cNvGraphicFramePr>
          <p:nvPr/>
        </p:nvGraphicFramePr>
        <p:xfrm>
          <a:off x="6705600" y="4757182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858000" y="4191000"/>
            <a:ext cx="156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x</a:t>
            </a:r>
            <a:r>
              <a:rPr lang="en-US" dirty="0">
                <a:latin typeface="Courier New" charset="0"/>
              </a:rPr>
              <a:t> = 1;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667000" y="4445000"/>
          <a:ext cx="3505200" cy="7366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r>
                        <a:rPr lang="en-US" sz="2800" dirty="0"/>
                        <a:t>5</a:t>
                      </a:r>
                    </a:p>
                  </a:txBody>
                  <a:tcPr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7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10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53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503767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Types of Data Structures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732367" y="1523999"/>
            <a:ext cx="7907869" cy="4267197"/>
            <a:chOff x="914400" y="1501191"/>
            <a:chExt cx="7825492" cy="4275138"/>
          </a:xfrm>
        </p:grpSpPr>
        <p:sp>
          <p:nvSpPr>
            <p:cNvPr id="8" name="TextBox 5"/>
            <p:cNvSpPr txBox="1">
              <a:spLocks noChangeArrowheads="1"/>
            </p:cNvSpPr>
            <p:nvPr/>
          </p:nvSpPr>
          <p:spPr bwMode="auto">
            <a:xfrm>
              <a:off x="3467100" y="1501191"/>
              <a:ext cx="1828800" cy="954107"/>
            </a:xfrm>
            <a:prstGeom prst="rect">
              <a:avLst/>
            </a:prstGeom>
            <a:noFill/>
            <a:ln w="38100" cap="rnd" cmpd="dbl">
              <a:solidFill>
                <a:schemeClr val="tx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Data Structures</a:t>
              </a:r>
            </a:p>
          </p:txBody>
        </p: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1219200" y="2779438"/>
              <a:ext cx="2514600" cy="830997"/>
            </a:xfrm>
            <a:prstGeom prst="rect">
              <a:avLst/>
            </a:prstGeom>
            <a:noFill/>
            <a:ln w="25400" cap="rnd" cmpd="dbl">
              <a:solidFill>
                <a:schemeClr val="tx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Implementation-Dependent</a:t>
              </a:r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4250443" y="2789005"/>
              <a:ext cx="4489449" cy="832543"/>
            </a:xfrm>
            <a:prstGeom prst="rect">
              <a:avLst/>
            </a:prstGeom>
            <a:noFill/>
            <a:ln w="25400" cap="rnd" cmpd="dbl">
              <a:solidFill>
                <a:schemeClr val="tx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dirty="0" smtClean="0"/>
                <a:t>Abstract Data Types (Implementation-Independent)</a:t>
              </a:r>
              <a:endParaRPr lang="en-US" altLang="en-US" sz="2400" dirty="0"/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914400" y="4004101"/>
              <a:ext cx="1066800" cy="400110"/>
            </a:xfrm>
            <a:prstGeom prst="rect">
              <a:avLst/>
            </a:prstGeom>
            <a:noFill/>
            <a:ln w="25400" cap="rnd">
              <a:solidFill>
                <a:schemeClr val="tx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Arrays</a:t>
              </a:r>
            </a:p>
          </p:txBody>
        </p:sp>
        <p:sp>
          <p:nvSpPr>
            <p:cNvPr id="12" name="TextBox 9"/>
            <p:cNvSpPr txBox="1">
              <a:spLocks noChangeArrowheads="1"/>
            </p:cNvSpPr>
            <p:nvPr/>
          </p:nvSpPr>
          <p:spPr bwMode="auto">
            <a:xfrm>
              <a:off x="2476500" y="4004101"/>
              <a:ext cx="1409700" cy="707886"/>
            </a:xfrm>
            <a:prstGeom prst="rect">
              <a:avLst/>
            </a:prstGeom>
            <a:noFill/>
            <a:ln w="12700" cap="rnd" cmpd="dbl">
              <a:solidFill>
                <a:schemeClr val="tx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Linked Structures</a:t>
              </a:r>
            </a:p>
          </p:txBody>
        </p:sp>
        <p:sp>
          <p:nvSpPr>
            <p:cNvPr id="13" name="TextBox 10"/>
            <p:cNvSpPr txBox="1">
              <a:spLocks noChangeArrowheads="1"/>
            </p:cNvSpPr>
            <p:nvPr/>
          </p:nvSpPr>
          <p:spPr bwMode="auto">
            <a:xfrm>
              <a:off x="1981200" y="5129998"/>
              <a:ext cx="931333" cy="646331"/>
            </a:xfrm>
            <a:prstGeom prst="rect">
              <a:avLst/>
            </a:prstGeom>
            <a:noFill/>
            <a:ln w="25400" cap="rnd">
              <a:solidFill>
                <a:schemeClr val="tx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Linked Lists</a:t>
              </a:r>
            </a:p>
          </p:txBody>
        </p:sp>
        <p:sp>
          <p:nvSpPr>
            <p:cNvPr id="14" name="TextBox 11"/>
            <p:cNvSpPr txBox="1">
              <a:spLocks noChangeArrowheads="1"/>
            </p:cNvSpPr>
            <p:nvPr/>
          </p:nvSpPr>
          <p:spPr bwMode="auto">
            <a:xfrm>
              <a:off x="3429000" y="5129998"/>
              <a:ext cx="762000" cy="369332"/>
            </a:xfrm>
            <a:prstGeom prst="rect">
              <a:avLst/>
            </a:prstGeom>
            <a:noFill/>
            <a:ln w="25400" cap="rnd">
              <a:solidFill>
                <a:schemeClr val="tx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Trees</a:t>
              </a:r>
            </a:p>
          </p:txBody>
        </p:sp>
        <p:sp>
          <p:nvSpPr>
            <p:cNvPr id="15" name="TextBox 12"/>
            <p:cNvSpPr txBox="1">
              <a:spLocks noChangeArrowheads="1"/>
            </p:cNvSpPr>
            <p:nvPr/>
          </p:nvSpPr>
          <p:spPr bwMode="auto">
            <a:xfrm>
              <a:off x="7018865" y="4606778"/>
              <a:ext cx="1134535" cy="707886"/>
            </a:xfrm>
            <a:prstGeom prst="rect">
              <a:avLst/>
            </a:prstGeom>
            <a:noFill/>
            <a:ln w="25400" cap="rnd">
              <a:solidFill>
                <a:schemeClr val="tx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Indexed Lists</a:t>
              </a:r>
            </a:p>
          </p:txBody>
        </p:sp>
        <p:sp>
          <p:nvSpPr>
            <p:cNvPr id="16" name="TextBox 13"/>
            <p:cNvSpPr txBox="1">
              <a:spLocks noChangeArrowheads="1"/>
            </p:cNvSpPr>
            <p:nvPr/>
          </p:nvSpPr>
          <p:spPr bwMode="auto">
            <a:xfrm>
              <a:off x="4648200" y="4641011"/>
              <a:ext cx="762000" cy="400110"/>
            </a:xfrm>
            <a:prstGeom prst="rect">
              <a:avLst/>
            </a:prstGeom>
            <a:noFill/>
            <a:ln w="25400" cap="rnd">
              <a:solidFill>
                <a:schemeClr val="tx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Sets</a:t>
              </a:r>
            </a:p>
          </p:txBody>
        </p:sp>
        <p:cxnSp>
          <p:nvCxnSpPr>
            <p:cNvPr id="17" name="Straight Connector 16"/>
            <p:cNvCxnSpPr>
              <a:cxnSpLocks noChangeShapeType="1"/>
              <a:stCxn id="9" idx="0"/>
            </p:cNvCxnSpPr>
            <p:nvPr/>
          </p:nvCxnSpPr>
          <p:spPr bwMode="auto">
            <a:xfrm flipV="1">
              <a:off x="2476500" y="2455298"/>
              <a:ext cx="990600" cy="32414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17"/>
            <p:cNvCxnSpPr>
              <a:cxnSpLocks noChangeShapeType="1"/>
              <a:stCxn id="10" idx="0"/>
            </p:cNvCxnSpPr>
            <p:nvPr/>
          </p:nvCxnSpPr>
          <p:spPr bwMode="auto">
            <a:xfrm flipH="1" flipV="1">
              <a:off x="5279148" y="2470961"/>
              <a:ext cx="1216019" cy="3180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18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flipV="1">
              <a:off x="1447800" y="3610435"/>
              <a:ext cx="1028700" cy="39366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19"/>
            <p:cNvCxnSpPr>
              <a:cxnSpLocks noChangeShapeType="1"/>
              <a:stCxn id="12" idx="0"/>
              <a:endCxn id="9" idx="2"/>
            </p:cNvCxnSpPr>
            <p:nvPr/>
          </p:nvCxnSpPr>
          <p:spPr bwMode="auto">
            <a:xfrm flipH="1" flipV="1">
              <a:off x="2476500" y="3610435"/>
              <a:ext cx="704850" cy="39366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20"/>
            <p:cNvCxnSpPr>
              <a:cxnSpLocks noChangeShapeType="1"/>
              <a:stCxn id="13" idx="0"/>
              <a:endCxn id="12" idx="2"/>
            </p:cNvCxnSpPr>
            <p:nvPr/>
          </p:nvCxnSpPr>
          <p:spPr bwMode="auto">
            <a:xfrm flipV="1">
              <a:off x="2446867" y="4711987"/>
              <a:ext cx="734483" cy="41801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21"/>
            <p:cNvCxnSpPr>
              <a:cxnSpLocks noChangeShapeType="1"/>
              <a:stCxn id="14" idx="0"/>
              <a:endCxn id="12" idx="2"/>
            </p:cNvCxnSpPr>
            <p:nvPr/>
          </p:nvCxnSpPr>
          <p:spPr bwMode="auto">
            <a:xfrm flipH="1" flipV="1">
              <a:off x="3181350" y="4711987"/>
              <a:ext cx="628650" cy="41801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22"/>
            <p:cNvCxnSpPr>
              <a:cxnSpLocks noChangeShapeType="1"/>
              <a:stCxn id="30" idx="0"/>
              <a:endCxn id="10" idx="2"/>
            </p:cNvCxnSpPr>
            <p:nvPr/>
          </p:nvCxnSpPr>
          <p:spPr bwMode="auto">
            <a:xfrm flipV="1">
              <a:off x="4914900" y="3621548"/>
              <a:ext cx="1580268" cy="382553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23"/>
            <p:cNvCxnSpPr>
              <a:cxnSpLocks noChangeShapeType="1"/>
              <a:stCxn id="29" idx="0"/>
              <a:endCxn id="10" idx="2"/>
            </p:cNvCxnSpPr>
            <p:nvPr/>
          </p:nvCxnSpPr>
          <p:spPr bwMode="auto">
            <a:xfrm flipH="1" flipV="1">
              <a:off x="6495168" y="3621548"/>
              <a:ext cx="1105782" cy="382553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24"/>
            <p:cNvCxnSpPr>
              <a:cxnSpLocks noChangeShapeType="1"/>
              <a:stCxn id="16" idx="0"/>
              <a:endCxn id="10" idx="2"/>
            </p:cNvCxnSpPr>
            <p:nvPr/>
          </p:nvCxnSpPr>
          <p:spPr bwMode="auto">
            <a:xfrm flipV="1">
              <a:off x="5029200" y="3621548"/>
              <a:ext cx="1465968" cy="1019463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25"/>
            <p:cNvCxnSpPr>
              <a:cxnSpLocks noChangeShapeType="1"/>
              <a:stCxn id="15" idx="0"/>
              <a:endCxn id="10" idx="2"/>
            </p:cNvCxnSpPr>
            <p:nvPr/>
          </p:nvCxnSpPr>
          <p:spPr bwMode="auto">
            <a:xfrm flipH="1" flipV="1">
              <a:off x="6495168" y="3621548"/>
              <a:ext cx="1090965" cy="98523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TextBox 24"/>
            <p:cNvSpPr txBox="1">
              <a:spLocks noChangeArrowheads="1"/>
            </p:cNvSpPr>
            <p:nvPr/>
          </p:nvSpPr>
          <p:spPr bwMode="auto">
            <a:xfrm>
              <a:off x="5770033" y="4004101"/>
              <a:ext cx="1109134" cy="400110"/>
            </a:xfrm>
            <a:prstGeom prst="rect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  <a:bevel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Queues</a:t>
              </a:r>
            </a:p>
          </p:txBody>
        </p:sp>
        <p:cxnSp>
          <p:nvCxnSpPr>
            <p:cNvPr id="28" name="Straight Connector 27"/>
            <p:cNvCxnSpPr>
              <a:cxnSpLocks noChangeShapeType="1"/>
              <a:stCxn id="27" idx="0"/>
              <a:endCxn id="10" idx="2"/>
            </p:cNvCxnSpPr>
            <p:nvPr/>
          </p:nvCxnSpPr>
          <p:spPr bwMode="auto">
            <a:xfrm flipV="1">
              <a:off x="6324600" y="3621548"/>
              <a:ext cx="170568" cy="382553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TextBox 26"/>
            <p:cNvSpPr txBox="1">
              <a:spLocks noChangeArrowheads="1"/>
            </p:cNvSpPr>
            <p:nvPr/>
          </p:nvSpPr>
          <p:spPr bwMode="auto">
            <a:xfrm>
              <a:off x="7200900" y="4004101"/>
              <a:ext cx="800100" cy="400110"/>
            </a:xfrm>
            <a:prstGeom prst="rect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  <a:bevel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Bags</a:t>
              </a:r>
            </a:p>
          </p:txBody>
        </p:sp>
        <p:sp>
          <p:nvSpPr>
            <p:cNvPr id="30" name="TextBox 27"/>
            <p:cNvSpPr txBox="1">
              <a:spLocks noChangeArrowheads="1"/>
            </p:cNvSpPr>
            <p:nvPr/>
          </p:nvSpPr>
          <p:spPr bwMode="auto">
            <a:xfrm>
              <a:off x="4381500" y="4004101"/>
              <a:ext cx="1066800" cy="400110"/>
            </a:xfrm>
            <a:prstGeom prst="rect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  <a:bevel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Stacks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079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References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539914" cy="4759325"/>
          </a:xfrm>
        </p:spPr>
        <p:txBody>
          <a:bodyPr/>
          <a:lstStyle/>
          <a:p>
            <a:pPr lvl="1"/>
            <a:r>
              <a:rPr lang="en-US" dirty="0"/>
              <a:t>When one reference variable is assigned to another, the object is </a:t>
            </a:r>
            <a:r>
              <a:rPr lang="en-US" i="1" dirty="0"/>
              <a:t>not</a:t>
            </a:r>
            <a:r>
              <a:rPr lang="en-US" dirty="0"/>
              <a:t> copied; </a:t>
            </a:r>
            <a:r>
              <a:rPr lang="en-US" b="1" u="sng" dirty="0"/>
              <a:t>both variables refer to the </a:t>
            </a:r>
            <a:r>
              <a:rPr lang="en-US" b="1" i="1" u="sng" dirty="0"/>
              <a:t>same object</a:t>
            </a:r>
            <a:r>
              <a:rPr lang="en-US" b="1" u="sng" dirty="0"/>
              <a:t>.</a:t>
            </a:r>
          </a:p>
          <a:p>
            <a:pPr lvl="1">
              <a:buFontTx/>
              <a:buNone/>
            </a:pPr>
            <a:endParaRPr lang="en-US" dirty="0">
              <a:latin typeface="Courier New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	</a:t>
            </a:r>
            <a:r>
              <a:rPr lang="en-US" sz="2400" dirty="0" err="1">
                <a:latin typeface="Courier New" charset="0"/>
              </a:rPr>
              <a:t>int</a:t>
            </a:r>
            <a:r>
              <a:rPr lang="en-US" sz="2400" dirty="0">
                <a:latin typeface="Courier New" charset="0"/>
              </a:rPr>
              <a:t>[] a1 = {4, 5, 2, 12, 14, 14, 9};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	</a:t>
            </a:r>
            <a:r>
              <a:rPr lang="en-US" sz="2400" b="1" dirty="0" err="1">
                <a:latin typeface="Courier New" charset="0"/>
              </a:rPr>
              <a:t>int</a:t>
            </a:r>
            <a:r>
              <a:rPr lang="en-US" sz="2400" b="1" dirty="0">
                <a:latin typeface="Courier New" charset="0"/>
              </a:rPr>
              <a:t>[] a2 = a1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000" b="1" dirty="0">
                <a:solidFill>
                  <a:srgbClr val="008080"/>
                </a:solidFill>
                <a:latin typeface="Courier New" charset="0"/>
              </a:rPr>
              <a:t>//refers to same array as a1</a:t>
            </a:r>
            <a:endParaRPr lang="en-US" sz="2400" b="1" dirty="0">
              <a:solidFill>
                <a:srgbClr val="008080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333333"/>
                </a:solidFill>
                <a:latin typeface="Courier New" charset="0"/>
              </a:rPr>
              <a:t>	a2[0] = 7;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	System.out.println(</a:t>
            </a:r>
            <a:r>
              <a:rPr lang="en-US" sz="2400" b="1" dirty="0">
                <a:latin typeface="Courier New" charset="0"/>
              </a:rPr>
              <a:t>a1[0]</a:t>
            </a:r>
            <a:r>
              <a:rPr lang="en-US" sz="2400" dirty="0">
                <a:latin typeface="Courier New" charset="0"/>
              </a:rPr>
              <a:t>);   </a:t>
            </a:r>
            <a:r>
              <a:rPr lang="en-US" sz="2400" b="1" dirty="0">
                <a:solidFill>
                  <a:srgbClr val="008080"/>
                </a:solidFill>
                <a:latin typeface="Courier New" charset="0"/>
              </a:rPr>
              <a:t>// 7</a:t>
            </a:r>
            <a:endParaRPr lang="en-US" sz="2400" b="1" dirty="0">
              <a:solidFill>
                <a:srgbClr val="008080"/>
              </a:solidFill>
            </a:endParaRPr>
          </a:p>
        </p:txBody>
      </p:sp>
      <p:graphicFrame>
        <p:nvGraphicFramePr>
          <p:cNvPr id="289796" name="Group 4"/>
          <p:cNvGraphicFramePr>
            <a:graphicFrameLocks noGrp="1"/>
          </p:cNvGraphicFramePr>
          <p:nvPr/>
        </p:nvGraphicFramePr>
        <p:xfrm>
          <a:off x="3276600" y="4952750"/>
          <a:ext cx="4754563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9835" name="Group 43"/>
          <p:cNvGraphicFramePr>
            <a:graphicFrameLocks noGrp="1"/>
          </p:cNvGraphicFramePr>
          <p:nvPr/>
        </p:nvGraphicFramePr>
        <p:xfrm>
          <a:off x="3276600" y="4952750"/>
          <a:ext cx="4754563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533400" y="4927350"/>
            <a:ext cx="2438400" cy="444500"/>
            <a:chOff x="480" y="3216"/>
            <a:chExt cx="1536" cy="280"/>
          </a:xfrm>
        </p:grpSpPr>
        <p:sp>
          <p:nvSpPr>
            <p:cNvPr id="289875" name="Rectangle 83"/>
            <p:cNvSpPr>
              <a:spLocks noChangeArrowheads="1"/>
            </p:cNvSpPr>
            <p:nvPr/>
          </p:nvSpPr>
          <p:spPr bwMode="auto">
            <a:xfrm>
              <a:off x="480" y="3216"/>
              <a:ext cx="72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 i="1">
                  <a:latin typeface="Tahoma" charset="0"/>
                </a:rPr>
                <a:t>a1</a:t>
              </a:r>
            </a:p>
          </p:txBody>
        </p:sp>
        <p:sp>
          <p:nvSpPr>
            <p:cNvPr id="289876" name="Line 84"/>
            <p:cNvSpPr>
              <a:spLocks noChangeShapeType="1"/>
            </p:cNvSpPr>
            <p:nvPr/>
          </p:nvSpPr>
          <p:spPr bwMode="auto">
            <a:xfrm>
              <a:off x="1440" y="3352"/>
              <a:ext cx="576" cy="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77" name="Oval 85"/>
            <p:cNvSpPr>
              <a:spLocks noChangeArrowheads="1"/>
            </p:cNvSpPr>
            <p:nvPr/>
          </p:nvSpPr>
          <p:spPr bwMode="auto">
            <a:xfrm>
              <a:off x="1216" y="3231"/>
              <a:ext cx="240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533400" y="5689350"/>
            <a:ext cx="2438400" cy="457200"/>
            <a:chOff x="480" y="3696"/>
            <a:chExt cx="1536" cy="288"/>
          </a:xfrm>
        </p:grpSpPr>
        <p:sp>
          <p:nvSpPr>
            <p:cNvPr id="289879" name="Rectangle 87"/>
            <p:cNvSpPr>
              <a:spLocks noChangeArrowheads="1"/>
            </p:cNvSpPr>
            <p:nvPr/>
          </p:nvSpPr>
          <p:spPr bwMode="auto">
            <a:xfrm>
              <a:off x="480" y="3704"/>
              <a:ext cx="72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 i="1">
                  <a:latin typeface="Tahoma" charset="0"/>
                </a:rPr>
                <a:t>a2</a:t>
              </a:r>
            </a:p>
          </p:txBody>
        </p:sp>
        <p:sp>
          <p:nvSpPr>
            <p:cNvPr id="289880" name="Line 88"/>
            <p:cNvSpPr>
              <a:spLocks noChangeShapeType="1"/>
            </p:cNvSpPr>
            <p:nvPr/>
          </p:nvSpPr>
          <p:spPr bwMode="auto">
            <a:xfrm flipV="1">
              <a:off x="1440" y="3696"/>
              <a:ext cx="57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81" name="Oval 89"/>
            <p:cNvSpPr>
              <a:spLocks noChangeArrowheads="1"/>
            </p:cNvSpPr>
            <p:nvPr/>
          </p:nvSpPr>
          <p:spPr bwMode="auto">
            <a:xfrm>
              <a:off x="1216" y="3719"/>
              <a:ext cx="240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2249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/>
        </p:nvSpPr>
        <p:spPr bwMode="auto">
          <a:xfrm>
            <a:off x="419100" y="723900"/>
            <a:ext cx="8534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57200" lvl="0" indent="-457200">
              <a:spcBef>
                <a:spcPts val="600"/>
              </a:spcBef>
              <a:buClr>
                <a:schemeClr val="bg2"/>
              </a:buClr>
              <a:buSzPct val="100000"/>
              <a:buFont typeface="Wingdings" pitchFamily="2" charset="2"/>
              <a:buChar char="q"/>
              <a:defRPr/>
            </a:pPr>
            <a:r>
              <a:rPr lang="en-GB" sz="2800" dirty="0" smtClean="0">
                <a:solidFill>
                  <a:srgbClr val="0000FF"/>
                </a:solidFill>
              </a:rPr>
              <a:t>Recap: Object References (1/2)</a:t>
            </a:r>
          </a:p>
          <a:p>
            <a:pPr marL="784225" lvl="1" indent="-457200">
              <a:spcBef>
                <a:spcPts val="600"/>
              </a:spcBef>
              <a:buClr>
                <a:schemeClr val="bg2"/>
              </a:buClr>
              <a:buSzPct val="100000"/>
              <a:defRPr/>
            </a:pPr>
            <a:r>
              <a:rPr lang="en-US" sz="2400" dirty="0" smtClean="0"/>
              <a:t>Note the difference between primitive data types and reference data types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181100" y="2013438"/>
            <a:ext cx="5117123" cy="634572"/>
            <a:chOff x="1219200" y="2356338"/>
            <a:chExt cx="5117123" cy="634572"/>
          </a:xfrm>
        </p:grpSpPr>
        <p:grpSp>
          <p:nvGrpSpPr>
            <p:cNvPr id="27" name="Group 26"/>
            <p:cNvGrpSpPr/>
            <p:nvPr/>
          </p:nvGrpSpPr>
          <p:grpSpPr>
            <a:xfrm>
              <a:off x="5117123" y="2356338"/>
              <a:ext cx="1219200" cy="609600"/>
              <a:chOff x="4794737" y="2379785"/>
              <a:chExt cx="1219200" cy="609600"/>
            </a:xfrm>
          </p:grpSpPr>
          <p:sp>
            <p:nvSpPr>
              <p:cNvPr id="29" name="Rectangle 28"/>
              <p:cNvSpPr>
                <a:spLocks noChangeArrowheads="1"/>
              </p:cNvSpPr>
              <p:nvPr/>
            </p:nvSpPr>
            <p:spPr bwMode="auto">
              <a:xfrm>
                <a:off x="5099537" y="2379785"/>
                <a:ext cx="914400" cy="6096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/>
                <a:r>
                  <a:rPr lang="en-US" dirty="0"/>
                  <a:t>20</a:t>
                </a:r>
              </a:p>
            </p:txBody>
          </p:sp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4794737" y="2385647"/>
                <a:ext cx="296863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l"/>
                <a:r>
                  <a:rPr lang="en-US" dirty="0"/>
                  <a:t>x</a:t>
                </a:r>
              </a:p>
            </p:txBody>
          </p:sp>
        </p:grpSp>
        <p:sp>
          <p:nvSpPr>
            <p:cNvPr id="28" name="TextBox 43"/>
            <p:cNvSpPr txBox="1"/>
            <p:nvPr/>
          </p:nvSpPr>
          <p:spPr>
            <a:xfrm>
              <a:off x="1219200" y="2590800"/>
              <a:ext cx="2438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x = 20;</a:t>
              </a:r>
              <a:endParaRPr lang="en-SG" sz="20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19100" y="2933700"/>
            <a:ext cx="7391400" cy="900113"/>
            <a:chOff x="457200" y="3276600"/>
            <a:chExt cx="7391400" cy="900113"/>
          </a:xfrm>
        </p:grpSpPr>
        <p:grpSp>
          <p:nvGrpSpPr>
            <p:cNvPr id="20" name="Group 19"/>
            <p:cNvGrpSpPr/>
            <p:nvPr/>
          </p:nvGrpSpPr>
          <p:grpSpPr>
            <a:xfrm>
              <a:off x="5105400" y="3276600"/>
              <a:ext cx="2743200" cy="900113"/>
              <a:chOff x="4783014" y="3300047"/>
              <a:chExt cx="2743200" cy="900113"/>
            </a:xfrm>
          </p:grpSpPr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5087814" y="3300047"/>
                <a:ext cx="914400" cy="6096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6611814" y="3300047"/>
                <a:ext cx="914400" cy="6096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/>
                <a:r>
                  <a:rPr lang="en-US" dirty="0"/>
                  <a:t>20</a:t>
                </a:r>
              </a:p>
            </p:txBody>
          </p:sp>
          <p:sp>
            <p:nvSpPr>
              <p:cNvPr id="24" name="Line 7"/>
              <p:cNvSpPr>
                <a:spLocks noChangeShapeType="1"/>
              </p:cNvSpPr>
              <p:nvPr/>
            </p:nvSpPr>
            <p:spPr bwMode="auto">
              <a:xfrm>
                <a:off x="5545014" y="3604847"/>
                <a:ext cx="10668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5" name="Text Box 9"/>
              <p:cNvSpPr txBox="1">
                <a:spLocks noChangeArrowheads="1"/>
              </p:cNvSpPr>
              <p:nvPr/>
            </p:nvSpPr>
            <p:spPr bwMode="auto">
              <a:xfrm>
                <a:off x="4783014" y="3300047"/>
                <a:ext cx="296863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l"/>
                <a:r>
                  <a:rPr lang="en-US" dirty="0"/>
                  <a:t>y</a:t>
                </a:r>
              </a:p>
            </p:txBody>
          </p:sp>
          <p:sp>
            <p:nvSpPr>
              <p:cNvPr id="26" name="Text Box 10"/>
              <p:cNvSpPr txBox="1">
                <a:spLocks noChangeArrowheads="1"/>
              </p:cNvSpPr>
              <p:nvPr/>
            </p:nvSpPr>
            <p:spPr bwMode="auto">
              <a:xfrm>
                <a:off x="5087814" y="3833447"/>
                <a:ext cx="923925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l"/>
                <a:r>
                  <a:rPr lang="en-US" i="1" dirty="0">
                    <a:solidFill>
                      <a:srgbClr val="7030A0"/>
                    </a:solidFill>
                  </a:rPr>
                  <a:t>Integer</a:t>
                </a:r>
              </a:p>
            </p:txBody>
          </p:sp>
        </p:grpSp>
        <p:sp>
          <p:nvSpPr>
            <p:cNvPr id="21" name="TextBox 44"/>
            <p:cNvSpPr txBox="1"/>
            <p:nvPr/>
          </p:nvSpPr>
          <p:spPr>
            <a:xfrm>
              <a:off x="457200" y="3352800"/>
              <a:ext cx="480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Integer y = 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new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Integer(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SG" sz="20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90500" y="3924300"/>
            <a:ext cx="8610600" cy="1019963"/>
            <a:chOff x="228600" y="4267200"/>
            <a:chExt cx="8610600" cy="1019963"/>
          </a:xfrm>
        </p:grpSpPr>
        <p:grpSp>
          <p:nvGrpSpPr>
            <p:cNvPr id="9" name="Group 8"/>
            <p:cNvGrpSpPr/>
            <p:nvPr/>
          </p:nvGrpSpPr>
          <p:grpSpPr>
            <a:xfrm>
              <a:off x="5105400" y="4267200"/>
              <a:ext cx="3733800" cy="1019963"/>
              <a:chOff x="4783014" y="4290647"/>
              <a:chExt cx="3733800" cy="1019963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5087814" y="4331678"/>
                <a:ext cx="914400" cy="6096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6611814" y="4331678"/>
                <a:ext cx="381000" cy="6096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/>
                <a:r>
                  <a:rPr lang="en-US" dirty="0"/>
                  <a:t>h</a:t>
                </a:r>
              </a:p>
            </p:txBody>
          </p:sp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5545014" y="4636478"/>
                <a:ext cx="10668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6992814" y="4331678"/>
                <a:ext cx="381000" cy="6096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/>
                <a:r>
                  <a:rPr lang="en-US" dirty="0"/>
                  <a:t>i</a:t>
                </a: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7373814" y="4331678"/>
                <a:ext cx="381000" cy="6096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7754814" y="4331678"/>
                <a:ext cx="381000" cy="6096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/>
                <a:r>
                  <a:rPr lang="en-US" dirty="0"/>
                  <a:t>t</a:t>
                </a: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8135814" y="4331678"/>
                <a:ext cx="381000" cy="6096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/>
                <a:r>
                  <a:rPr lang="en-US" dirty="0"/>
                  <a:t>h</a:t>
                </a:r>
              </a:p>
            </p:txBody>
          </p:sp>
          <p:sp>
            <p:nvSpPr>
              <p:cNvPr id="18" name="Text Box 21"/>
              <p:cNvSpPr txBox="1">
                <a:spLocks noChangeArrowheads="1"/>
              </p:cNvSpPr>
              <p:nvPr/>
            </p:nvSpPr>
            <p:spPr bwMode="auto">
              <a:xfrm>
                <a:off x="5087814" y="4941278"/>
                <a:ext cx="78739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l"/>
                <a:r>
                  <a:rPr lang="en-US" i="1" dirty="0">
                    <a:solidFill>
                      <a:srgbClr val="7030A0"/>
                    </a:solidFill>
                  </a:rPr>
                  <a:t>String</a:t>
                </a:r>
              </a:p>
            </p:txBody>
          </p:sp>
          <p:sp>
            <p:nvSpPr>
              <p:cNvPr id="19" name="Text Box 24"/>
              <p:cNvSpPr txBox="1">
                <a:spLocks noChangeArrowheads="1"/>
              </p:cNvSpPr>
              <p:nvPr/>
            </p:nvSpPr>
            <p:spPr bwMode="auto">
              <a:xfrm>
                <a:off x="4783014" y="4290647"/>
                <a:ext cx="28575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l"/>
                <a:r>
                  <a:rPr lang="en-US" dirty="0"/>
                  <a:t>z</a:t>
                </a:r>
              </a:p>
            </p:txBody>
          </p:sp>
        </p:grpSp>
        <p:sp>
          <p:nvSpPr>
            <p:cNvPr id="10" name="TextBox 45"/>
            <p:cNvSpPr txBox="1"/>
            <p:nvPr/>
          </p:nvSpPr>
          <p:spPr>
            <a:xfrm>
              <a:off x="228600" y="4343400"/>
              <a:ext cx="4953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String z = 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new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String(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"hi th"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SG" sz="20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42900" y="4944263"/>
            <a:ext cx="8534400" cy="118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An instance (object) of a class only comes into existence (constructed) when the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new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operator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is applied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lang="en-US" sz="2000" kern="0" dirty="0" smtClean="0">
                <a:latin typeface="+mn-lt"/>
                <a:cs typeface="+mn-cs"/>
              </a:rPr>
              <a:t>A reference variable only contains a reference or pointer to an object.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984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342900" y="533400"/>
            <a:ext cx="8229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solidFill>
                  <a:srgbClr val="C00000"/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smtClean="0">
                <a:latin typeface="Britannic Bold" panose="020B0903060703020204" pitchFamily="34" charset="0"/>
              </a:rPr>
              <a:t>Linked List Approach (3/4)</a:t>
            </a:r>
            <a:endParaRPr lang="en-US" sz="3600" dirty="0">
              <a:latin typeface="Britannic Bold" panose="020B0903060703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342900" y="1371600"/>
            <a:ext cx="8534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57200" lvl="0" indent="-457200">
              <a:spcBef>
                <a:spcPts val="600"/>
              </a:spcBef>
              <a:buClr>
                <a:schemeClr val="bg2"/>
              </a:buClr>
              <a:buSzPct val="100000"/>
              <a:buFont typeface="Wingdings" pitchFamily="2" charset="2"/>
              <a:buChar char="q"/>
              <a:defRPr/>
            </a:pPr>
            <a:r>
              <a:rPr lang="en-GB" sz="2800" dirty="0" smtClean="0">
                <a:solidFill>
                  <a:srgbClr val="0000FF"/>
                </a:solidFill>
              </a:rPr>
              <a:t>Recap: Object References (2/2)</a:t>
            </a:r>
          </a:p>
          <a:p>
            <a:pPr marL="784225" lvl="1" indent="-457200">
              <a:spcBef>
                <a:spcPts val="600"/>
              </a:spcBef>
              <a:buClr>
                <a:schemeClr val="bg2"/>
              </a:buClr>
              <a:buSzPct val="100000"/>
              <a:defRPr/>
            </a:pPr>
            <a:r>
              <a:rPr lang="en-US" sz="2400" dirty="0" smtClean="0"/>
              <a:t>Look at it in more details: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66700" y="57912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lang="en-US" sz="2000" kern="0" dirty="0" smtClean="0">
                <a:latin typeface="+mn-lt"/>
                <a:cs typeface="+mn-cs"/>
              </a:rPr>
              <a:t>Output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2900" y="2667000"/>
            <a:ext cx="14253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</a:rPr>
              <a:t>Integer y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43100" y="2667000"/>
            <a:ext cx="2390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/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Integer(20);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14500" y="26670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05347" y="2590800"/>
            <a:ext cx="914400" cy="609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dirty="0"/>
              <a:t>20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295900" y="2590800"/>
            <a:ext cx="1252172" cy="911836"/>
            <a:chOff x="4929553" y="2274277"/>
            <a:chExt cx="1252172" cy="911836"/>
          </a:xfrm>
        </p:grpSpPr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5257800" y="2286000"/>
              <a:ext cx="914400" cy="6096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dirty="0"/>
            </a:p>
          </p:txBody>
        </p:sp>
        <p:sp>
          <p:nvSpPr>
            <p:cNvPr id="30" name="Text Box 10"/>
            <p:cNvSpPr txBox="1">
              <a:spLocks noChangeArrowheads="1"/>
            </p:cNvSpPr>
            <p:nvPr/>
          </p:nvSpPr>
          <p:spPr bwMode="auto">
            <a:xfrm>
              <a:off x="4929553" y="2274277"/>
              <a:ext cx="2968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l"/>
              <a:r>
                <a:rPr lang="en-US" dirty="0"/>
                <a:t>y</a:t>
              </a:r>
            </a:p>
          </p:txBody>
        </p:sp>
        <p:sp>
          <p:nvSpPr>
            <p:cNvPr id="31" name="Text Box 11"/>
            <p:cNvSpPr txBox="1">
              <a:spLocks noChangeArrowheads="1"/>
            </p:cNvSpPr>
            <p:nvPr/>
          </p:nvSpPr>
          <p:spPr bwMode="auto">
            <a:xfrm>
              <a:off x="5257800" y="2819400"/>
              <a:ext cx="9239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l"/>
              <a:r>
                <a:rPr lang="en-US" i="1" dirty="0">
                  <a:solidFill>
                    <a:srgbClr val="7030A0"/>
                  </a:solidFill>
                </a:rPr>
                <a:t>Integer</a:t>
              </a:r>
            </a:p>
          </p:txBody>
        </p:sp>
      </p:grp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42900" y="3073400"/>
            <a:ext cx="171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876300" y="3384550"/>
            <a:ext cx="2390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/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Integer(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342901" y="3384550"/>
            <a:ext cx="682625" cy="400050"/>
            <a:chOff x="384" y="1972"/>
            <a:chExt cx="430" cy="252"/>
          </a:xfrm>
        </p:grpSpPr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480" y="1972"/>
              <a:ext cx="33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l"/>
              <a:r>
                <a:rPr lang="en-US" sz="2000" dirty="0" smtClean="0"/>
                <a:t>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= 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84" y="1972"/>
              <a:ext cx="20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l"/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w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42900" y="3748088"/>
            <a:ext cx="50097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/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== y)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System.out.println(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"1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w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y"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42900" y="4486028"/>
            <a:ext cx="10118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y;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42900" y="4867028"/>
            <a:ext cx="52854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== y)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System.out.println(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"2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w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y"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605347" y="3962400"/>
            <a:ext cx="914400" cy="609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dirty="0"/>
              <a:t>20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295900" y="3974123"/>
            <a:ext cx="1228725" cy="900113"/>
            <a:chOff x="4953000" y="3657600"/>
            <a:chExt cx="1228725" cy="900113"/>
          </a:xfrm>
        </p:grpSpPr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5257800" y="3657600"/>
              <a:ext cx="914400" cy="6096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dirty="0"/>
            </a:p>
          </p:txBody>
        </p:sp>
        <p:sp>
          <p:nvSpPr>
            <p:cNvPr id="25" name="Text Box 30"/>
            <p:cNvSpPr txBox="1">
              <a:spLocks noChangeArrowheads="1"/>
            </p:cNvSpPr>
            <p:nvPr/>
          </p:nvSpPr>
          <p:spPr bwMode="auto">
            <a:xfrm>
              <a:off x="4953000" y="3657600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l"/>
              <a:r>
                <a:rPr lang="en-US" dirty="0" smtClean="0"/>
                <a:t>w</a:t>
              </a:r>
              <a:endParaRPr lang="en-US" dirty="0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auto">
            <a:xfrm>
              <a:off x="5257800" y="4191000"/>
              <a:ext cx="9239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l"/>
              <a:r>
                <a:rPr lang="en-US" i="1" dirty="0">
                  <a:solidFill>
                    <a:srgbClr val="7030A0"/>
                  </a:solidFill>
                </a:rPr>
                <a:t>Integer</a:t>
              </a:r>
            </a:p>
          </p:txBody>
        </p:sp>
      </p:grpSp>
      <p:sp>
        <p:nvSpPr>
          <p:cNvPr id="21" name="Line 33"/>
          <p:cNvSpPr>
            <a:spLocks noChangeShapeType="1"/>
          </p:cNvSpPr>
          <p:nvPr/>
        </p:nvSpPr>
        <p:spPr bwMode="auto">
          <a:xfrm flipV="1">
            <a:off x="6134099" y="2971800"/>
            <a:ext cx="1447801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6057899" y="2895600"/>
            <a:ext cx="154744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790700" y="5794653"/>
            <a:ext cx="2057400" cy="369332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== y</a:t>
            </a:r>
          </a:p>
        </p:txBody>
      </p:sp>
    </p:spTree>
    <p:extLst>
      <p:ext uri="{BB962C8B-B14F-4D97-AF65-F5344CB8AC3E}">
        <p14:creationId xmlns:p14="http://schemas.microsoft.com/office/powerpoint/2010/main" val="17714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381000" y="457200"/>
            <a:ext cx="8229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solidFill>
                  <a:srgbClr val="C00000"/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smtClean="0">
                <a:latin typeface="Britannic Bold" panose="020B0903060703020204" pitchFamily="34" charset="0"/>
              </a:rPr>
              <a:t>Linked List Approach (4/4)</a:t>
            </a:r>
            <a:endParaRPr lang="en-US" sz="3600" dirty="0">
              <a:latin typeface="Britannic Bold" panose="020B0903060703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381000" y="1295400"/>
            <a:ext cx="853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57200" lvl="0" indent="-457200">
              <a:spcBef>
                <a:spcPts val="600"/>
              </a:spcBef>
              <a:buClr>
                <a:schemeClr val="bg2"/>
              </a:buClr>
              <a:buSzPct val="100000"/>
              <a:buFont typeface="Wingdings" pitchFamily="2" charset="2"/>
              <a:buChar char="q"/>
              <a:defRPr/>
            </a:pPr>
            <a:r>
              <a:rPr lang="en-GB" sz="2800" dirty="0" smtClean="0"/>
              <a:t>Quiz: Which is the right representation of </a:t>
            </a:r>
            <a:r>
              <a:rPr lang="en-GB" sz="2800" dirty="0" smtClean="0">
                <a:solidFill>
                  <a:srgbClr val="C00000"/>
                </a:solidFill>
              </a:rPr>
              <a:t>e</a:t>
            </a:r>
            <a:r>
              <a:rPr lang="en-GB" sz="2800" dirty="0" smtClean="0"/>
              <a:t>?</a:t>
            </a:r>
          </a:p>
        </p:txBody>
      </p:sp>
      <p:sp>
        <p:nvSpPr>
          <p:cNvPr id="6" name="TextBox 36"/>
          <p:cNvSpPr txBox="1"/>
          <p:nvPr/>
        </p:nvSpPr>
        <p:spPr>
          <a:xfrm>
            <a:off x="457200" y="1981200"/>
            <a:ext cx="2514600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solidFill>
                  <a:srgbClr val="0000FF"/>
                </a:solidFill>
              </a:rPr>
              <a:t>class</a:t>
            </a:r>
            <a:r>
              <a:rPr lang="en-US" dirty="0" smtClean="0"/>
              <a:t> Employee {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private </a:t>
            </a:r>
            <a:r>
              <a:rPr lang="en-US" dirty="0" smtClean="0"/>
              <a:t>String name;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private int </a:t>
            </a:r>
            <a:r>
              <a:rPr lang="en-US" dirty="0" smtClean="0"/>
              <a:t>salary;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663300"/>
                </a:solidFill>
              </a:rPr>
              <a:t>// etc.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/>
              <a:t>}</a:t>
            </a:r>
            <a:endParaRPr lang="en-SG" dirty="0"/>
          </a:p>
        </p:txBody>
      </p:sp>
      <p:sp>
        <p:nvSpPr>
          <p:cNvPr id="7" name="TextBox 42"/>
          <p:cNvSpPr txBox="1"/>
          <p:nvPr/>
        </p:nvSpPr>
        <p:spPr>
          <a:xfrm>
            <a:off x="3106711" y="2286398"/>
            <a:ext cx="5791200" cy="430887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69875" algn="l"/>
                <a:tab pos="539750" algn="l"/>
              </a:tabLst>
            </a:pPr>
            <a:r>
              <a:rPr lang="en-US" sz="2200" dirty="0" smtClean="0">
                <a:solidFill>
                  <a:schemeClr val="tx1"/>
                </a:solidFill>
              </a:rPr>
              <a:t>Employee </a:t>
            </a:r>
            <a:r>
              <a:rPr lang="en-US" sz="2200" dirty="0" smtClean="0">
                <a:solidFill>
                  <a:srgbClr val="C00000"/>
                </a:solidFill>
              </a:rPr>
              <a:t>e </a:t>
            </a:r>
            <a:r>
              <a:rPr lang="en-US" sz="2200" dirty="0" smtClean="0">
                <a:solidFill>
                  <a:schemeClr val="tx1"/>
                </a:solidFill>
              </a:rPr>
              <a:t>= </a:t>
            </a:r>
            <a:r>
              <a:rPr lang="en-US" sz="2200" dirty="0" smtClean="0">
                <a:solidFill>
                  <a:srgbClr val="0000FF"/>
                </a:solidFill>
              </a:rPr>
              <a:t>new</a:t>
            </a:r>
            <a:r>
              <a:rPr lang="en-US" sz="2200" dirty="0" smtClean="0">
                <a:solidFill>
                  <a:schemeClr val="tx1"/>
                </a:solidFill>
              </a:rPr>
              <a:t> Employee(</a:t>
            </a:r>
            <a:r>
              <a:rPr lang="en-US" sz="2200" dirty="0" smtClean="0">
                <a:solidFill>
                  <a:srgbClr val="006600"/>
                </a:solidFill>
              </a:rPr>
              <a:t>"Alan"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smtClean="0">
                <a:solidFill>
                  <a:srgbClr val="006600"/>
                </a:solidFill>
              </a:rPr>
              <a:t>2000</a:t>
            </a:r>
            <a:r>
              <a:rPr lang="en-US" sz="2200" dirty="0" smtClean="0">
                <a:solidFill>
                  <a:schemeClr val="tx1"/>
                </a:solidFill>
              </a:rPr>
              <a:t>);</a:t>
            </a:r>
            <a:endParaRPr lang="en-SG" sz="2200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3400" y="3733800"/>
            <a:ext cx="3581400" cy="685800"/>
            <a:chOff x="609600" y="3505200"/>
            <a:chExt cx="3581400" cy="685800"/>
          </a:xfrm>
        </p:grpSpPr>
        <p:sp>
          <p:nvSpPr>
            <p:cNvPr id="38" name="TextBox 58"/>
            <p:cNvSpPr txBox="1"/>
            <p:nvPr/>
          </p:nvSpPr>
          <p:spPr>
            <a:xfrm>
              <a:off x="609600" y="3505200"/>
              <a:ext cx="609600" cy="4001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269875" algn="l"/>
                  <a:tab pos="539750" algn="l"/>
                </a:tabLst>
              </a:pPr>
              <a:r>
                <a:rPr lang="en-US" sz="2000" dirty="0" smtClean="0">
                  <a:solidFill>
                    <a:srgbClr val="0000FF"/>
                  </a:solidFill>
                </a:rPr>
                <a:t>(A)</a:t>
              </a:r>
              <a:endParaRPr lang="en-SG" sz="2000" dirty="0">
                <a:solidFill>
                  <a:srgbClr val="0000FF"/>
                </a:solidFill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1219200" y="3581400"/>
              <a:ext cx="2971800" cy="609600"/>
              <a:chOff x="1219200" y="3581400"/>
              <a:chExt cx="2971800" cy="609600"/>
            </a:xfrm>
          </p:grpSpPr>
          <p:sp>
            <p:nvSpPr>
              <p:cNvPr id="40" name="Rectangle 39"/>
              <p:cNvSpPr>
                <a:spLocks noChangeArrowheads="1"/>
              </p:cNvSpPr>
              <p:nvPr/>
            </p:nvSpPr>
            <p:spPr bwMode="auto">
              <a:xfrm>
                <a:off x="1524000" y="3657600"/>
                <a:ext cx="762000" cy="5334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41" name="Rectangle 40"/>
              <p:cNvSpPr>
                <a:spLocks noChangeArrowheads="1"/>
              </p:cNvSpPr>
              <p:nvPr/>
            </p:nvSpPr>
            <p:spPr bwMode="auto">
              <a:xfrm>
                <a:off x="2667000" y="3657600"/>
                <a:ext cx="762000" cy="5334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/>
                <a:r>
                  <a:rPr lang="en-US" dirty="0"/>
                  <a:t>Alan</a:t>
                </a:r>
              </a:p>
            </p:txBody>
          </p:sp>
          <p:sp>
            <p:nvSpPr>
              <p:cNvPr id="42" name="Line 6"/>
              <p:cNvSpPr>
                <a:spLocks noChangeShapeType="1"/>
              </p:cNvSpPr>
              <p:nvPr/>
            </p:nvSpPr>
            <p:spPr bwMode="auto">
              <a:xfrm>
                <a:off x="1981200" y="3962400"/>
                <a:ext cx="6858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43" name="Text Box 8"/>
              <p:cNvSpPr txBox="1">
                <a:spLocks noChangeArrowheads="1"/>
              </p:cNvSpPr>
              <p:nvPr/>
            </p:nvSpPr>
            <p:spPr bwMode="auto">
              <a:xfrm>
                <a:off x="1219200" y="3581400"/>
                <a:ext cx="3048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l"/>
                <a:r>
                  <a:rPr lang="en-US" dirty="0"/>
                  <a:t>e</a:t>
                </a:r>
              </a:p>
            </p:txBody>
          </p:sp>
          <p:sp>
            <p:nvSpPr>
              <p:cNvPr id="44" name="Rectangle 43"/>
              <p:cNvSpPr>
                <a:spLocks noChangeArrowheads="1"/>
              </p:cNvSpPr>
              <p:nvPr/>
            </p:nvSpPr>
            <p:spPr bwMode="auto">
              <a:xfrm>
                <a:off x="3429000" y="3657600"/>
                <a:ext cx="762000" cy="5334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/>
                <a:r>
                  <a:rPr lang="en-US" dirty="0"/>
                  <a:t>2000</a:t>
                </a: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4876800" y="3733800"/>
            <a:ext cx="2514600" cy="685800"/>
            <a:chOff x="4953000" y="3505200"/>
            <a:chExt cx="2514600" cy="685800"/>
          </a:xfrm>
        </p:grpSpPr>
        <p:sp>
          <p:nvSpPr>
            <p:cNvPr id="33" name="TextBox 59"/>
            <p:cNvSpPr txBox="1"/>
            <p:nvPr/>
          </p:nvSpPr>
          <p:spPr>
            <a:xfrm>
              <a:off x="4953000" y="3505200"/>
              <a:ext cx="609600" cy="4001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269875" algn="l"/>
                  <a:tab pos="539750" algn="l"/>
                </a:tabLst>
              </a:pPr>
              <a:r>
                <a:rPr lang="en-US" sz="2000" dirty="0" smtClean="0">
                  <a:solidFill>
                    <a:srgbClr val="0000FF"/>
                  </a:solidFill>
                </a:rPr>
                <a:t>(B)</a:t>
              </a:r>
              <a:endParaRPr lang="en-SG" sz="2000" dirty="0">
                <a:solidFill>
                  <a:srgbClr val="0000FF"/>
                </a:solidFill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5638800" y="3581400"/>
              <a:ext cx="1828800" cy="609600"/>
              <a:chOff x="5638800" y="3581400"/>
              <a:chExt cx="1828800" cy="609600"/>
            </a:xfrm>
          </p:grpSpPr>
          <p:sp>
            <p:nvSpPr>
              <p:cNvPr id="35" name="Rectangle 34"/>
              <p:cNvSpPr>
                <a:spLocks noChangeArrowheads="1"/>
              </p:cNvSpPr>
              <p:nvPr/>
            </p:nvSpPr>
            <p:spPr bwMode="auto">
              <a:xfrm>
                <a:off x="5943600" y="3657600"/>
                <a:ext cx="762000" cy="5334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/>
                <a:r>
                  <a:rPr lang="en-US" dirty="0"/>
                  <a:t>Alan</a:t>
                </a:r>
              </a:p>
            </p:txBody>
          </p:sp>
          <p:sp>
            <p:nvSpPr>
              <p:cNvPr id="36" name="Text Box 8"/>
              <p:cNvSpPr txBox="1">
                <a:spLocks noChangeArrowheads="1"/>
              </p:cNvSpPr>
              <p:nvPr/>
            </p:nvSpPr>
            <p:spPr bwMode="auto">
              <a:xfrm>
                <a:off x="5638800" y="3581400"/>
                <a:ext cx="3048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l"/>
                <a:r>
                  <a:rPr lang="en-US" dirty="0"/>
                  <a:t>e</a:t>
                </a:r>
              </a:p>
            </p:txBody>
          </p:sp>
          <p:sp>
            <p:nvSpPr>
              <p:cNvPr id="37" name="Rectangle 36"/>
              <p:cNvSpPr>
                <a:spLocks noChangeArrowheads="1"/>
              </p:cNvSpPr>
              <p:nvPr/>
            </p:nvSpPr>
            <p:spPr bwMode="auto">
              <a:xfrm>
                <a:off x="6705600" y="3657600"/>
                <a:ext cx="762000" cy="5334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/>
                <a:r>
                  <a:rPr lang="en-US" dirty="0"/>
                  <a:t>2000</a:t>
                </a: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533400" y="4800600"/>
            <a:ext cx="3581400" cy="1600200"/>
            <a:chOff x="609600" y="4572000"/>
            <a:chExt cx="3581400" cy="1600200"/>
          </a:xfrm>
        </p:grpSpPr>
        <p:sp>
          <p:nvSpPr>
            <p:cNvPr id="24" name="TextBox 60"/>
            <p:cNvSpPr txBox="1"/>
            <p:nvPr/>
          </p:nvSpPr>
          <p:spPr>
            <a:xfrm>
              <a:off x="609600" y="4572000"/>
              <a:ext cx="609600" cy="4001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269875" algn="l"/>
                  <a:tab pos="539750" algn="l"/>
                </a:tabLst>
              </a:pPr>
              <a:r>
                <a:rPr lang="en-US" sz="2000" dirty="0" smtClean="0">
                  <a:solidFill>
                    <a:srgbClr val="0000FF"/>
                  </a:solidFill>
                </a:rPr>
                <a:t>(C)</a:t>
              </a:r>
              <a:endParaRPr lang="en-SG" sz="2000" dirty="0">
                <a:solidFill>
                  <a:srgbClr val="0000FF"/>
                </a:solidFill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219200" y="4648200"/>
              <a:ext cx="2971800" cy="1524000"/>
              <a:chOff x="1219200" y="4648200"/>
              <a:chExt cx="2971800" cy="1524000"/>
            </a:xfrm>
          </p:grpSpPr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1524000" y="4724400"/>
                <a:ext cx="762000" cy="5334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2667000" y="5638800"/>
                <a:ext cx="762000" cy="5334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/>
                <a:r>
                  <a:rPr lang="en-US" dirty="0"/>
                  <a:t>Alan</a:t>
                </a:r>
              </a:p>
            </p:txBody>
          </p:sp>
          <p:sp>
            <p:nvSpPr>
              <p:cNvPr id="28" name="Line 6"/>
              <p:cNvSpPr>
                <a:spLocks noChangeShapeType="1"/>
              </p:cNvSpPr>
              <p:nvPr/>
            </p:nvSpPr>
            <p:spPr bwMode="auto">
              <a:xfrm>
                <a:off x="1981200" y="5029200"/>
                <a:ext cx="6858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9" name="Text Box 8"/>
              <p:cNvSpPr txBox="1">
                <a:spLocks noChangeArrowheads="1"/>
              </p:cNvSpPr>
              <p:nvPr/>
            </p:nvSpPr>
            <p:spPr bwMode="auto">
              <a:xfrm>
                <a:off x="1219200" y="4648200"/>
                <a:ext cx="3048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l"/>
                <a:r>
                  <a:rPr lang="en-US" dirty="0"/>
                  <a:t>e</a:t>
                </a:r>
              </a:p>
            </p:txBody>
          </p:sp>
          <p:sp>
            <p:nvSpPr>
              <p:cNvPr id="30" name="Rectangle 29"/>
              <p:cNvSpPr>
                <a:spLocks noChangeArrowheads="1"/>
              </p:cNvSpPr>
              <p:nvPr/>
            </p:nvSpPr>
            <p:spPr bwMode="auto">
              <a:xfrm>
                <a:off x="3429000" y="4724400"/>
                <a:ext cx="762000" cy="5334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/>
                <a:r>
                  <a:rPr lang="en-US" dirty="0"/>
                  <a:t>2000</a:t>
                </a:r>
              </a:p>
            </p:txBody>
          </p:sp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2667000" y="4724400"/>
                <a:ext cx="762000" cy="5334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32" name="Line 6"/>
              <p:cNvSpPr>
                <a:spLocks noChangeShapeType="1"/>
              </p:cNvSpPr>
              <p:nvPr/>
            </p:nvSpPr>
            <p:spPr bwMode="auto">
              <a:xfrm>
                <a:off x="3048000" y="5029200"/>
                <a:ext cx="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dirty="0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4876800" y="4800600"/>
            <a:ext cx="3810000" cy="1524000"/>
            <a:chOff x="4953000" y="4572000"/>
            <a:chExt cx="3810000" cy="1524000"/>
          </a:xfrm>
        </p:grpSpPr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5638800" y="4572000"/>
              <a:ext cx="304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l"/>
              <a:r>
                <a:rPr lang="en-US" dirty="0"/>
                <a:t>e</a:t>
              </a:r>
            </a:p>
          </p:txBody>
        </p:sp>
        <p:sp>
          <p:nvSpPr>
            <p:cNvPr id="14" name="TextBox 61"/>
            <p:cNvSpPr txBox="1"/>
            <p:nvPr/>
          </p:nvSpPr>
          <p:spPr>
            <a:xfrm>
              <a:off x="4953000" y="4572000"/>
              <a:ext cx="609600" cy="4001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269875" algn="l"/>
                  <a:tab pos="539750" algn="l"/>
                </a:tabLst>
              </a:pPr>
              <a:r>
                <a:rPr lang="en-US" sz="2000" dirty="0" smtClean="0">
                  <a:solidFill>
                    <a:srgbClr val="0000FF"/>
                  </a:solidFill>
                </a:rPr>
                <a:t>(D)</a:t>
              </a:r>
              <a:endParaRPr lang="en-SG" sz="2000" dirty="0">
                <a:solidFill>
                  <a:srgbClr val="0000FF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943600" y="4648200"/>
              <a:ext cx="2819400" cy="1447800"/>
              <a:chOff x="5943600" y="4648200"/>
              <a:chExt cx="2819400" cy="1447800"/>
            </a:xfrm>
          </p:grpSpPr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5943600" y="4648200"/>
                <a:ext cx="762000" cy="5334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6934200" y="5562600"/>
                <a:ext cx="762000" cy="5334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/>
                <a:r>
                  <a:rPr lang="en-US" dirty="0"/>
                  <a:t>Alan</a:t>
                </a:r>
              </a:p>
            </p:txBody>
          </p:sp>
          <p:sp>
            <p:nvSpPr>
              <p:cNvPr id="18" name="Line 6"/>
              <p:cNvSpPr>
                <a:spLocks noChangeShapeType="1"/>
              </p:cNvSpPr>
              <p:nvPr/>
            </p:nvSpPr>
            <p:spPr bwMode="auto">
              <a:xfrm>
                <a:off x="6400800" y="4953000"/>
                <a:ext cx="6858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8001000" y="5562600"/>
                <a:ext cx="762000" cy="5334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/>
                <a:r>
                  <a:rPr lang="en-US" dirty="0"/>
                  <a:t>2000</a:t>
                </a:r>
              </a:p>
            </p:txBody>
          </p:sp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7086600" y="4648200"/>
                <a:ext cx="762000" cy="5334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1" name="Line 6"/>
              <p:cNvSpPr>
                <a:spLocks noChangeShapeType="1"/>
              </p:cNvSpPr>
              <p:nvPr/>
            </p:nvSpPr>
            <p:spPr bwMode="auto">
              <a:xfrm>
                <a:off x="7467600" y="4953000"/>
                <a:ext cx="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7848600" y="4648200"/>
                <a:ext cx="762000" cy="5334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3" name="Line 6"/>
              <p:cNvSpPr>
                <a:spLocks noChangeShapeType="1"/>
              </p:cNvSpPr>
              <p:nvPr/>
            </p:nvSpPr>
            <p:spPr bwMode="auto">
              <a:xfrm>
                <a:off x="8229600" y="4953000"/>
                <a:ext cx="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9487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421219" cy="4759325"/>
          </a:xfrm>
        </p:spPr>
        <p:txBody>
          <a:bodyPr/>
          <a:lstStyle/>
          <a:p>
            <a:r>
              <a:rPr lang="en-US" sz="2600" dirty="0"/>
              <a:t>Consider the following class: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public class </a:t>
            </a:r>
            <a:r>
              <a:rPr lang="tr-TR" dirty="0" err="1" smtClean="0">
                <a:latin typeface="Courier New" charset="0"/>
              </a:rPr>
              <a:t>Node</a:t>
            </a:r>
            <a:r>
              <a:rPr lang="en-US" dirty="0" smtClean="0">
                <a:latin typeface="Courier New" charset="0"/>
              </a:rPr>
              <a:t> </a:t>
            </a:r>
            <a:r>
              <a:rPr lang="en-US" dirty="0">
                <a:latin typeface="Courier New" charset="0"/>
              </a:rPr>
              <a:t>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    String name;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800000"/>
                </a:solidFill>
                <a:latin typeface="Courier New" charset="0"/>
              </a:rPr>
              <a:t>    </a:t>
            </a:r>
            <a:r>
              <a:rPr lang="tr-TR" b="1" dirty="0" err="1" smtClean="0">
                <a:solidFill>
                  <a:srgbClr val="800000"/>
                </a:solidFill>
                <a:latin typeface="Courier New" charset="0"/>
              </a:rPr>
              <a:t>Node</a:t>
            </a:r>
            <a:r>
              <a:rPr lang="en-US" b="1" dirty="0" smtClean="0">
                <a:solidFill>
                  <a:srgbClr val="800000"/>
                </a:solidFill>
                <a:latin typeface="Courier New" charset="0"/>
              </a:rPr>
              <a:t> </a:t>
            </a:r>
            <a:r>
              <a:rPr lang="en-US" b="1" dirty="0">
                <a:solidFill>
                  <a:srgbClr val="800000"/>
                </a:solidFill>
                <a:latin typeface="Courier New" charset="0"/>
              </a:rPr>
              <a:t>other;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}</a:t>
            </a:r>
          </a:p>
          <a:p>
            <a:pPr lvl="1"/>
            <a:r>
              <a:rPr lang="en-US" dirty="0"/>
              <a:t>Will this compile?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1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self-referential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759325"/>
          </a:xfrm>
        </p:spPr>
        <p:txBody>
          <a:bodyPr/>
          <a:lstStyle/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public class </a:t>
            </a:r>
            <a:r>
              <a:rPr lang="en-US" sz="2000" b="1" dirty="0" err="1">
                <a:latin typeface="Courier New" charset="0"/>
              </a:rPr>
              <a:t>IntegerNode</a:t>
            </a:r>
            <a:r>
              <a:rPr lang="en-US" sz="2000" dirty="0">
                <a:latin typeface="Courier New" charset="0"/>
              </a:rPr>
              <a:t>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  </a:t>
            </a:r>
            <a:r>
              <a:rPr lang="en-US" sz="2000" dirty="0" err="1">
                <a:latin typeface="Courier New" charset="0"/>
              </a:rPr>
              <a:t>int</a:t>
            </a:r>
            <a:r>
              <a:rPr lang="en-US" sz="2000" dirty="0">
                <a:latin typeface="Courier New" charset="0"/>
              </a:rPr>
              <a:t> item;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charset="0"/>
              </a:rPr>
              <a:t>    </a:t>
            </a:r>
            <a:r>
              <a:rPr lang="en-US" sz="2000" b="1" dirty="0" err="1">
                <a:latin typeface="Courier New" charset="0"/>
              </a:rPr>
              <a:t>IntegerNode</a:t>
            </a:r>
            <a:r>
              <a:rPr lang="en-US" sz="2000" b="1" dirty="0">
                <a:latin typeface="Courier New" charset="0"/>
              </a:rPr>
              <a:t> next;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000" dirty="0">
                <a:latin typeface="Courier New" charset="0"/>
              </a:rPr>
              <a:t>}</a:t>
            </a:r>
          </a:p>
          <a:p>
            <a:r>
              <a:rPr lang="en-US" sz="2400" dirty="0"/>
              <a:t>Each node object stores:</a:t>
            </a:r>
          </a:p>
          <a:p>
            <a:pPr lvl="1"/>
            <a:r>
              <a:rPr lang="en-US" sz="2000" dirty="0"/>
              <a:t>one piece of integer data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a reference to another node</a:t>
            </a:r>
          </a:p>
          <a:p>
            <a:r>
              <a:rPr lang="en-US" sz="2400" dirty="0" err="1">
                <a:latin typeface="Courier New" charset="0"/>
              </a:rPr>
              <a:t>IntegerNode</a:t>
            </a:r>
            <a:r>
              <a:rPr lang="en-US" sz="2400" dirty="0"/>
              <a:t> objects can be "linked" into chains to store a list of values:</a:t>
            </a:r>
          </a:p>
          <a:p>
            <a:endParaRPr lang="en-US" sz="2400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939800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2844800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26"/>
          <p:cNvGraphicFramePr>
            <a:graphicFrameLocks noGrp="1"/>
          </p:cNvGraphicFramePr>
          <p:nvPr/>
        </p:nvGraphicFramePr>
        <p:xfrm>
          <a:off x="4749800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37"/>
          <p:cNvGraphicFramePr>
            <a:graphicFrameLocks noGrp="1"/>
          </p:cNvGraphicFramePr>
          <p:nvPr/>
        </p:nvGraphicFramePr>
        <p:xfrm>
          <a:off x="6654800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48"/>
          <p:cNvSpPr>
            <a:spLocks noChangeShapeType="1"/>
          </p:cNvSpPr>
          <p:nvPr/>
        </p:nvSpPr>
        <p:spPr bwMode="auto">
          <a:xfrm flipV="1">
            <a:off x="1981200" y="572510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9"/>
          <p:cNvSpPr>
            <a:spLocks noChangeShapeType="1"/>
          </p:cNvSpPr>
          <p:nvPr/>
        </p:nvSpPr>
        <p:spPr bwMode="auto">
          <a:xfrm flipV="1">
            <a:off x="3886200" y="572510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50"/>
          <p:cNvSpPr>
            <a:spLocks noChangeShapeType="1"/>
          </p:cNvSpPr>
          <p:nvPr/>
        </p:nvSpPr>
        <p:spPr bwMode="auto">
          <a:xfrm flipV="1">
            <a:off x="5791200" y="572510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51"/>
          <p:cNvSpPr>
            <a:spLocks noChangeShapeType="1"/>
          </p:cNvSpPr>
          <p:nvPr/>
        </p:nvSpPr>
        <p:spPr bwMode="auto">
          <a:xfrm flipH="1">
            <a:off x="7315200" y="552508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complete </a:t>
            </a:r>
            <a:r>
              <a:rPr lang="en-US" dirty="0" err="1"/>
              <a:t>IntegerNode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04306" cy="4759325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public class </a:t>
            </a:r>
            <a:r>
              <a:rPr lang="en-US" sz="1400" dirty="0" err="1">
                <a:latin typeface="Courier New" charset="0"/>
              </a:rPr>
              <a:t>IntegerNode</a:t>
            </a:r>
            <a:r>
              <a:rPr lang="en-US" sz="1400" dirty="0">
                <a:latin typeface="Courier New" charset="0"/>
              </a:rPr>
              <a:t>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	private 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item;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	private </a:t>
            </a:r>
            <a:r>
              <a:rPr lang="en-US" sz="1400" dirty="0" err="1">
                <a:latin typeface="Courier New" charset="0"/>
              </a:rPr>
              <a:t>IntegerNode</a:t>
            </a:r>
            <a:r>
              <a:rPr lang="en-US" sz="1400" dirty="0">
                <a:latin typeface="Courier New" charset="0"/>
              </a:rPr>
              <a:t> next;</a:t>
            </a:r>
          </a:p>
          <a:p>
            <a:pPr lvl="1">
              <a:lnSpc>
                <a:spcPct val="75000"/>
              </a:lnSpc>
              <a:buFontTx/>
              <a:buNone/>
            </a:pPr>
            <a:endParaRPr lang="en-US" sz="1400" dirty="0">
              <a:latin typeface="Courier New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	public </a:t>
            </a:r>
            <a:r>
              <a:rPr lang="en-US" sz="1400" dirty="0" err="1">
                <a:latin typeface="Courier New" charset="0"/>
              </a:rPr>
              <a:t>IntegerNode(int</a:t>
            </a:r>
            <a:r>
              <a:rPr lang="en-US" sz="1400" dirty="0">
                <a:latin typeface="Courier New" charset="0"/>
              </a:rPr>
              <a:t> item)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     </a:t>
            </a:r>
            <a:r>
              <a:rPr lang="en-US" sz="1400" dirty="0" err="1">
                <a:latin typeface="Courier New" charset="0"/>
              </a:rPr>
              <a:t>this.data</a:t>
            </a:r>
            <a:r>
              <a:rPr lang="en-US" sz="1400" dirty="0">
                <a:latin typeface="Courier New" charset="0"/>
              </a:rPr>
              <a:t> = item;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     </a:t>
            </a:r>
            <a:r>
              <a:rPr lang="en-US" sz="1400" dirty="0" err="1">
                <a:latin typeface="Courier New" charset="0"/>
              </a:rPr>
              <a:t>this.next</a:t>
            </a:r>
            <a:r>
              <a:rPr lang="en-US" sz="1400" dirty="0">
                <a:latin typeface="Courier New" charset="0"/>
              </a:rPr>
              <a:t> = null;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	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	public </a:t>
            </a:r>
            <a:r>
              <a:rPr lang="en-US" sz="1400" dirty="0" err="1">
                <a:latin typeface="Courier New" charset="0"/>
              </a:rPr>
              <a:t>IntegerNode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item, </a:t>
            </a:r>
            <a:r>
              <a:rPr lang="en-US" sz="1400" dirty="0" err="1">
                <a:latin typeface="Courier New" charset="0"/>
              </a:rPr>
              <a:t>IntegerNode</a:t>
            </a:r>
            <a:r>
              <a:rPr lang="en-US" sz="1400" dirty="0">
                <a:latin typeface="Courier New" charset="0"/>
              </a:rPr>
              <a:t> next)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     </a:t>
            </a:r>
            <a:r>
              <a:rPr lang="en-US" sz="1400" dirty="0" err="1">
                <a:latin typeface="Courier New" charset="0"/>
              </a:rPr>
              <a:t>this.item</a:t>
            </a:r>
            <a:r>
              <a:rPr lang="en-US" sz="1400" dirty="0">
                <a:latin typeface="Courier New" charset="0"/>
              </a:rPr>
              <a:t> = item;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     </a:t>
            </a:r>
            <a:r>
              <a:rPr lang="en-US" sz="1400" dirty="0" err="1">
                <a:latin typeface="Courier New" charset="0"/>
              </a:rPr>
              <a:t>this.next</a:t>
            </a:r>
            <a:r>
              <a:rPr lang="en-US" sz="1400" dirty="0">
                <a:latin typeface="Courier New" charset="0"/>
              </a:rPr>
              <a:t> = next;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	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		public void </a:t>
            </a:r>
            <a:r>
              <a:rPr lang="en-US" sz="1400" dirty="0" err="1">
                <a:latin typeface="Courier New" charset="0"/>
              </a:rPr>
              <a:t>setNext(IntegerNode</a:t>
            </a:r>
            <a:r>
              <a:rPr lang="en-US" sz="1400" dirty="0">
                <a:latin typeface="Courier New" charset="0"/>
              </a:rPr>
              <a:t> </a:t>
            </a:r>
            <a:r>
              <a:rPr lang="en-US" sz="1400" dirty="0" err="1">
                <a:latin typeface="Courier New" charset="0"/>
              </a:rPr>
              <a:t>nextNode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		    next = </a:t>
            </a:r>
            <a:r>
              <a:rPr lang="en-US" sz="1400" dirty="0" err="1">
                <a:latin typeface="Courier New" charset="0"/>
              </a:rPr>
              <a:t>nextNode</a:t>
            </a:r>
            <a:r>
              <a:rPr lang="en-US" sz="1400" dirty="0">
                <a:latin typeface="Courier New" charset="0"/>
              </a:rPr>
              <a:t>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		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		public </a:t>
            </a:r>
            <a:r>
              <a:rPr lang="en-US" sz="1400" dirty="0" err="1">
                <a:latin typeface="Courier New" charset="0"/>
              </a:rPr>
              <a:t>IntegerNode</a:t>
            </a:r>
            <a:r>
              <a:rPr lang="en-US" sz="1400" dirty="0">
                <a:latin typeface="Courier New" charset="0"/>
              </a:rPr>
              <a:t> </a:t>
            </a:r>
            <a:r>
              <a:rPr lang="en-US" sz="1400" dirty="0" err="1">
                <a:latin typeface="Courier New" charset="0"/>
              </a:rPr>
              <a:t>getNext</a:t>
            </a:r>
            <a:r>
              <a:rPr lang="en-US" sz="1400" dirty="0">
                <a:latin typeface="Courier New" charset="0"/>
              </a:rPr>
              <a:t>()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		    return next;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		}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400" dirty="0">
                <a:latin typeface="Courier New" charset="0"/>
              </a:rPr>
              <a:t>		public Object </a:t>
            </a:r>
            <a:r>
              <a:rPr lang="en-US" sz="1400" dirty="0" err="1">
                <a:latin typeface="Courier New" charset="0"/>
              </a:rPr>
              <a:t>getItem</a:t>
            </a:r>
            <a:r>
              <a:rPr lang="en-US" sz="1400" dirty="0">
                <a:latin typeface="Courier New" charset="0"/>
              </a:rPr>
              <a:t>() {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400" dirty="0">
                <a:latin typeface="Courier New" charset="0"/>
              </a:rPr>
              <a:t>		    return item;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400" dirty="0">
                <a:latin typeface="Courier New" charset="0"/>
              </a:rPr>
              <a:t>		}	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400" dirty="0">
                <a:latin typeface="Courier New" charset="0"/>
              </a:rPr>
              <a:t>		public void </a:t>
            </a:r>
            <a:r>
              <a:rPr lang="en-US" sz="1400" dirty="0" err="1">
                <a:latin typeface="Courier New" charset="0"/>
              </a:rPr>
              <a:t>setItem(Object</a:t>
            </a:r>
            <a:r>
              <a:rPr lang="en-US" sz="1400" dirty="0">
                <a:latin typeface="Courier New" charset="0"/>
              </a:rPr>
              <a:t> item){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400" dirty="0">
                <a:latin typeface="Courier New" charset="0"/>
              </a:rPr>
              <a:t>		    </a:t>
            </a:r>
            <a:r>
              <a:rPr lang="en-US" sz="1400" dirty="0" err="1">
                <a:latin typeface="Courier New" charset="0"/>
              </a:rPr>
              <a:t>this.item</a:t>
            </a:r>
            <a:r>
              <a:rPr lang="en-US" sz="1400" dirty="0">
                <a:latin typeface="Courier New" charset="0"/>
              </a:rPr>
              <a:t> = item;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400" dirty="0">
                <a:latin typeface="Courier New" charset="0"/>
              </a:rPr>
              <a:t>		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}</a:t>
            </a:r>
          </a:p>
          <a:p>
            <a:pPr lvl="1">
              <a:lnSpc>
                <a:spcPct val="75000"/>
              </a:lnSpc>
              <a:buFontTx/>
              <a:buNone/>
            </a:pPr>
            <a:endParaRPr lang="en-US" sz="1400" dirty="0">
              <a:latin typeface="Courier New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0873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79812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24" y="1295400"/>
            <a:ext cx="8504306" cy="4759325"/>
          </a:xfrm>
        </p:spPr>
        <p:txBody>
          <a:bodyPr/>
          <a:lstStyle/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public class </a:t>
            </a:r>
            <a:r>
              <a:rPr lang="en-US" sz="1600" dirty="0" err="1">
                <a:latin typeface="Courier New" charset="0"/>
              </a:rPr>
              <a:t>IntegerNode</a:t>
            </a:r>
            <a:r>
              <a:rPr lang="en-US" sz="1600" dirty="0">
                <a:latin typeface="Courier New" charset="0"/>
              </a:rPr>
              <a:t>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private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item;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private </a:t>
            </a:r>
            <a:r>
              <a:rPr lang="en-US" sz="1600" dirty="0" err="1">
                <a:latin typeface="Courier New" charset="0"/>
              </a:rPr>
              <a:t>IntegerNode</a:t>
            </a:r>
            <a:r>
              <a:rPr lang="en-US" sz="1600" dirty="0">
                <a:latin typeface="Courier New" charset="0"/>
              </a:rPr>
              <a:t> next;</a:t>
            </a:r>
          </a:p>
          <a:p>
            <a:pPr lvl="1">
              <a:lnSpc>
                <a:spcPct val="75000"/>
              </a:lnSpc>
              <a:buFontTx/>
              <a:buNone/>
            </a:pPr>
            <a:endParaRPr lang="en-US" sz="1600" dirty="0">
              <a:latin typeface="Courier New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public </a:t>
            </a:r>
            <a:r>
              <a:rPr lang="en-US" sz="1600" dirty="0" err="1">
                <a:latin typeface="Courier New" charset="0"/>
              </a:rPr>
              <a:t>IntegerNode(int</a:t>
            </a:r>
            <a:r>
              <a:rPr lang="en-US" sz="1600" dirty="0">
                <a:latin typeface="Courier New" charset="0"/>
              </a:rPr>
              <a:t> item) {...}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     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public void </a:t>
            </a:r>
            <a:r>
              <a:rPr lang="en-US" sz="1600" dirty="0" err="1">
                <a:latin typeface="Courier New" charset="0"/>
              </a:rPr>
              <a:t>setNext(IntegerNode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nextNode</a:t>
            </a:r>
            <a:r>
              <a:rPr lang="en-US" sz="1600" dirty="0">
                <a:latin typeface="Courier New" charset="0"/>
              </a:rPr>
              <a:t>) {...}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	    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public </a:t>
            </a:r>
            <a:r>
              <a:rPr lang="en-US" sz="1600" dirty="0" err="1">
                <a:latin typeface="Courier New" charset="0"/>
              </a:rPr>
              <a:t>IntegerNode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getNext</a:t>
            </a:r>
            <a:r>
              <a:rPr lang="en-US" sz="1600" dirty="0">
                <a:latin typeface="Courier New" charset="0"/>
              </a:rPr>
              <a:t>() {...}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}</a:t>
            </a:r>
          </a:p>
          <a:p>
            <a:pPr lvl="1">
              <a:lnSpc>
                <a:spcPct val="75000"/>
              </a:lnSpc>
              <a:buFontTx/>
              <a:buNone/>
            </a:pPr>
            <a:endParaRPr lang="en-US" sz="1600" dirty="0">
              <a:latin typeface="Courier New" charset="0"/>
            </a:endParaRPr>
          </a:p>
          <a:p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939800" y="4069468"/>
            <a:ext cx="4572000" cy="69557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lnSpc>
                <a:spcPct val="80000"/>
              </a:lnSpc>
            </a:pPr>
            <a:r>
              <a:rPr lang="en-US" sz="2400" dirty="0"/>
              <a:t>Exercise: Write code to produce the  following list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/>
        </p:nvGraphicFramePr>
        <p:xfrm>
          <a:off x="939800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15"/>
          <p:cNvGraphicFramePr>
            <a:graphicFrameLocks noGrp="1"/>
          </p:cNvGraphicFramePr>
          <p:nvPr/>
        </p:nvGraphicFramePr>
        <p:xfrm>
          <a:off x="2844800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26"/>
          <p:cNvGraphicFramePr>
            <a:graphicFrameLocks noGrp="1"/>
          </p:cNvGraphicFramePr>
          <p:nvPr/>
        </p:nvGraphicFramePr>
        <p:xfrm>
          <a:off x="4749800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Group 37"/>
          <p:cNvGraphicFramePr>
            <a:graphicFrameLocks noGrp="1"/>
          </p:cNvGraphicFramePr>
          <p:nvPr/>
        </p:nvGraphicFramePr>
        <p:xfrm>
          <a:off x="6654800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Line 48"/>
          <p:cNvSpPr>
            <a:spLocks noChangeShapeType="1"/>
          </p:cNvSpPr>
          <p:nvPr/>
        </p:nvSpPr>
        <p:spPr bwMode="auto">
          <a:xfrm flipV="1">
            <a:off x="1981200" y="572510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9"/>
          <p:cNvSpPr>
            <a:spLocks noChangeShapeType="1"/>
          </p:cNvSpPr>
          <p:nvPr/>
        </p:nvSpPr>
        <p:spPr bwMode="auto">
          <a:xfrm flipV="1">
            <a:off x="3886200" y="572510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50"/>
          <p:cNvSpPr>
            <a:spLocks noChangeShapeType="1"/>
          </p:cNvSpPr>
          <p:nvPr/>
        </p:nvSpPr>
        <p:spPr bwMode="auto">
          <a:xfrm flipV="1">
            <a:off x="5791200" y="572510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51"/>
          <p:cNvSpPr>
            <a:spLocks noChangeShapeType="1"/>
          </p:cNvSpPr>
          <p:nvPr/>
        </p:nvSpPr>
        <p:spPr bwMode="auto">
          <a:xfrm flipH="1">
            <a:off x="7315200" y="552508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4700"/>
            <a:ext cx="7886700" cy="4351338"/>
          </a:xfrm>
        </p:spPr>
        <p:txBody>
          <a:bodyPr/>
          <a:lstStyle/>
          <a:p>
            <a:r>
              <a:rPr lang="en-US" dirty="0"/>
              <a:t>What set of statements turns this list: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Into this?</a:t>
            </a:r>
          </a:p>
          <a:p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844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4749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3886200" y="25809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5410200" y="2352385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219200" y="2112673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905000" y="23523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Group 30"/>
          <p:cNvGraphicFramePr>
            <a:graphicFrameLocks noGrp="1"/>
          </p:cNvGraphicFramePr>
          <p:nvPr/>
        </p:nvGraphicFramePr>
        <p:xfrm>
          <a:off x="2844800" y="4648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41"/>
          <p:cNvGraphicFramePr>
            <a:graphicFrameLocks noGrp="1"/>
          </p:cNvGraphicFramePr>
          <p:nvPr/>
        </p:nvGraphicFramePr>
        <p:xfrm>
          <a:off x="4749800" y="4648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Line 52"/>
          <p:cNvSpPr>
            <a:spLocks noChangeShapeType="1"/>
          </p:cNvSpPr>
          <p:nvPr/>
        </p:nvSpPr>
        <p:spPr bwMode="auto">
          <a:xfrm flipV="1">
            <a:off x="3886200" y="52578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3"/>
          <p:cNvSpPr txBox="1">
            <a:spLocks noChangeArrowheads="1"/>
          </p:cNvSpPr>
          <p:nvPr/>
        </p:nvSpPr>
        <p:spPr bwMode="auto">
          <a:xfrm>
            <a:off x="1219200" y="4789488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14" name="Line 54"/>
          <p:cNvSpPr>
            <a:spLocks noChangeShapeType="1"/>
          </p:cNvSpPr>
          <p:nvPr/>
        </p:nvSpPr>
        <p:spPr bwMode="auto">
          <a:xfrm flipV="1">
            <a:off x="1905000" y="5029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" name="Group 55"/>
          <p:cNvGraphicFramePr>
            <a:graphicFrameLocks noGrp="1"/>
          </p:cNvGraphicFramePr>
          <p:nvPr/>
        </p:nvGraphicFramePr>
        <p:xfrm>
          <a:off x="6654800" y="4648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Line 66"/>
          <p:cNvSpPr>
            <a:spLocks noChangeShapeType="1"/>
          </p:cNvSpPr>
          <p:nvPr/>
        </p:nvSpPr>
        <p:spPr bwMode="auto">
          <a:xfrm flipV="1">
            <a:off x="5791200" y="52578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67"/>
          <p:cNvSpPr>
            <a:spLocks noChangeShapeType="1"/>
          </p:cNvSpPr>
          <p:nvPr/>
        </p:nvSpPr>
        <p:spPr bwMode="auto">
          <a:xfrm flipH="1">
            <a:off x="7315200" y="502920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7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600273"/>
            <a:ext cx="7886700" cy="601526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1380355"/>
            <a:ext cx="7886700" cy="4843466"/>
          </a:xfrm>
        </p:spPr>
        <p:txBody>
          <a:bodyPr>
            <a:normAutofit/>
          </a:bodyPr>
          <a:lstStyle/>
          <a:p>
            <a:r>
              <a:rPr lang="en-US" dirty="0"/>
              <a:t>What set of statements turns this list</a:t>
            </a:r>
            <a:r>
              <a:rPr lang="en-US" dirty="0" smtClean="0"/>
              <a:t>:</a:t>
            </a:r>
            <a:endParaRPr lang="en-US" dirty="0"/>
          </a:p>
          <a:p>
            <a:pPr marL="344487" lvl="1" indent="0">
              <a:buNone/>
            </a:pPr>
            <a:endParaRPr lang="tr-TR" dirty="0" smtClean="0"/>
          </a:p>
          <a:p>
            <a:pPr marL="344487" lvl="1" indent="0">
              <a:buNone/>
            </a:pPr>
            <a:endParaRPr lang="tr-TR" dirty="0"/>
          </a:p>
          <a:p>
            <a:pPr marL="344487" lvl="1" indent="0">
              <a:buNone/>
            </a:pPr>
            <a:endParaRPr lang="en-US" dirty="0"/>
          </a:p>
          <a:p>
            <a:r>
              <a:rPr lang="en-US" dirty="0"/>
              <a:t>Into this?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sz="2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tr-TR" sz="2600" dirty="0" err="1" smtClean="0">
                <a:latin typeface="Courier New"/>
                <a:cs typeface="Courier New"/>
              </a:rPr>
              <a:t>tmpNode</a:t>
            </a:r>
            <a:r>
              <a:rPr lang="en-US" sz="2600" dirty="0" smtClean="0">
                <a:latin typeface="Courier New"/>
                <a:cs typeface="Courier New"/>
              </a:rPr>
              <a:t> </a:t>
            </a:r>
            <a:r>
              <a:rPr lang="en-US" sz="2600" dirty="0">
                <a:latin typeface="Courier New"/>
                <a:cs typeface="Courier New"/>
              </a:rPr>
              <a:t>= new </a:t>
            </a:r>
            <a:r>
              <a:rPr lang="en-US" sz="2600" dirty="0" err="1" smtClean="0">
                <a:latin typeface="Courier New"/>
                <a:cs typeface="Courier New"/>
              </a:rPr>
              <a:t>IntegerNode</a:t>
            </a:r>
            <a:r>
              <a:rPr lang="en-US" sz="2600" dirty="0" smtClean="0">
                <a:latin typeface="Courier New"/>
                <a:cs typeface="Courier New"/>
              </a:rPr>
              <a:t>(30);</a:t>
            </a:r>
            <a:endParaRPr lang="tr-TR" sz="26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844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4749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3886200" y="25809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5410200" y="2352385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219200" y="2112673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905000" y="23523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695344"/>
              </p:ext>
            </p:extLst>
          </p:nvPr>
        </p:nvGraphicFramePr>
        <p:xfrm>
          <a:off x="6096000" y="5640377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Line 52"/>
          <p:cNvSpPr>
            <a:spLocks noChangeShapeType="1"/>
          </p:cNvSpPr>
          <p:nvPr/>
        </p:nvSpPr>
        <p:spPr bwMode="auto">
          <a:xfrm flipV="1">
            <a:off x="7137400" y="6249977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Text Box 53"/>
          <p:cNvSpPr txBox="1">
            <a:spLocks noChangeArrowheads="1"/>
          </p:cNvSpPr>
          <p:nvPr/>
        </p:nvSpPr>
        <p:spPr bwMode="auto">
          <a:xfrm>
            <a:off x="3924463" y="5738476"/>
            <a:ext cx="12137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tr-TR" sz="2000" dirty="0" err="1" smtClean="0">
                <a:latin typeface="Tahoma" charset="0"/>
              </a:rPr>
              <a:t>tmpNode</a:t>
            </a:r>
            <a:endParaRPr lang="en-US" sz="2000" dirty="0">
              <a:latin typeface="Tahoma" charset="0"/>
            </a:endParaRPr>
          </a:p>
        </p:txBody>
      </p:sp>
      <p:sp>
        <p:nvSpPr>
          <p:cNvPr id="14" name="Line 54"/>
          <p:cNvSpPr>
            <a:spLocks noChangeShapeType="1"/>
          </p:cNvSpPr>
          <p:nvPr/>
        </p:nvSpPr>
        <p:spPr bwMode="auto">
          <a:xfrm flipV="1">
            <a:off x="5156200" y="6021377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829187" y="6021377"/>
            <a:ext cx="757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null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75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571500" y="181769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Implementation-Dependent Data Structures</a:t>
            </a: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800100" y="1342232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2400" dirty="0" smtClean="0"/>
              <a:t>Arrays</a:t>
            </a:r>
          </a:p>
          <a:p>
            <a:pPr lvl="1" eaLnBrk="1" hangingPunct="1"/>
            <a:r>
              <a:rPr lang="en-US" altLang="en-US" sz="2000" dirty="0" smtClean="0"/>
              <a:t>Collection of object references stored contiguously in memory.</a:t>
            </a:r>
          </a:p>
          <a:p>
            <a:pPr lvl="1" eaLnBrk="1" hangingPunct="1"/>
            <a:r>
              <a:rPr lang="en-US" altLang="en-US" sz="2000" dirty="0" smtClean="0"/>
              <a:t>Accessed by index.</a:t>
            </a:r>
          </a:p>
          <a:p>
            <a:pPr eaLnBrk="1" hangingPunct="1"/>
            <a:r>
              <a:rPr lang="en-US" altLang="en-US" sz="2400" dirty="0" smtClean="0"/>
              <a:t>Linked Structures</a:t>
            </a:r>
          </a:p>
          <a:p>
            <a:pPr lvl="1" eaLnBrk="1" hangingPunct="1"/>
            <a:r>
              <a:rPr lang="en-US" altLang="en-US" sz="2000" dirty="0" smtClean="0"/>
              <a:t>Collection of node objects.</a:t>
            </a:r>
          </a:p>
          <a:p>
            <a:pPr lvl="2" eaLnBrk="1" hangingPunct="1"/>
            <a:r>
              <a:rPr lang="en-US" altLang="en-US" sz="1800" dirty="0" smtClean="0"/>
              <a:t>Store references to data and to one or more other nodes.</a:t>
            </a:r>
          </a:p>
          <a:p>
            <a:pPr lvl="1" eaLnBrk="1" hangingPunct="1"/>
            <a:r>
              <a:rPr lang="en-US" altLang="en-US" sz="2000" dirty="0" smtClean="0"/>
              <a:t>Linked Lists</a:t>
            </a:r>
          </a:p>
          <a:p>
            <a:pPr lvl="2" eaLnBrk="1" hangingPunct="1"/>
            <a:r>
              <a:rPr lang="en-US" altLang="en-US" sz="1800" dirty="0" smtClean="0"/>
              <a:t>Linear collection of nodes.</a:t>
            </a:r>
          </a:p>
          <a:p>
            <a:pPr lvl="2" eaLnBrk="1" hangingPunct="1"/>
            <a:r>
              <a:rPr lang="en-US" altLang="en-US" sz="1800" dirty="0" smtClean="0"/>
              <a:t>Single-linked List – nodes contain references to next node.</a:t>
            </a:r>
          </a:p>
          <a:p>
            <a:pPr lvl="2" eaLnBrk="1" hangingPunct="1"/>
            <a:r>
              <a:rPr lang="en-US" altLang="en-US" sz="1800" dirty="0" smtClean="0"/>
              <a:t>Double-Linked List – nodes contain reference to next and previous nodes in list.</a:t>
            </a:r>
          </a:p>
          <a:p>
            <a:pPr lvl="1" eaLnBrk="1" hangingPunct="1"/>
            <a:r>
              <a:rPr lang="en-US" altLang="en-US" sz="2200" dirty="0" smtClean="0"/>
              <a:t>Trees</a:t>
            </a:r>
          </a:p>
          <a:p>
            <a:pPr lvl="2" eaLnBrk="1" hangingPunct="1"/>
            <a:r>
              <a:rPr lang="en-US" altLang="en-US" sz="1800" dirty="0" smtClean="0"/>
              <a:t>Hierarchical structure.</a:t>
            </a:r>
          </a:p>
          <a:p>
            <a:pPr lvl="2" eaLnBrk="1" hangingPunct="1"/>
            <a:r>
              <a:rPr lang="en-US" altLang="en-US" sz="1800" dirty="0" smtClean="0"/>
              <a:t>Nodes reference two or more “children.”</a:t>
            </a:r>
          </a:p>
          <a:p>
            <a:pPr lvl="2" eaLnBrk="1" hangingPunct="1"/>
            <a:endParaRPr lang="en-US" altLang="en-US" sz="1800" dirty="0" smtClean="0"/>
          </a:p>
          <a:p>
            <a:pPr lvl="2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105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600273"/>
            <a:ext cx="7886700" cy="601526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1380355"/>
            <a:ext cx="7886700" cy="3670616"/>
          </a:xfrm>
        </p:spPr>
        <p:txBody>
          <a:bodyPr>
            <a:normAutofit/>
          </a:bodyPr>
          <a:lstStyle/>
          <a:p>
            <a:r>
              <a:rPr lang="en-US" dirty="0"/>
              <a:t>What set of statements turns this list</a:t>
            </a:r>
            <a:r>
              <a:rPr lang="en-US" dirty="0" smtClean="0"/>
              <a:t>:</a:t>
            </a:r>
            <a:endParaRPr lang="en-US" dirty="0"/>
          </a:p>
          <a:p>
            <a:pPr marL="344487" lvl="1" indent="0">
              <a:buNone/>
            </a:pPr>
            <a:endParaRPr lang="tr-TR" dirty="0" smtClean="0"/>
          </a:p>
          <a:p>
            <a:pPr marL="344487" lvl="1" indent="0">
              <a:buNone/>
            </a:pPr>
            <a:endParaRPr lang="tr-TR" dirty="0"/>
          </a:p>
          <a:p>
            <a:pPr marL="344487" lvl="1" indent="0">
              <a:buNone/>
            </a:pPr>
            <a:endParaRPr lang="en-US" dirty="0"/>
          </a:p>
          <a:p>
            <a:r>
              <a:rPr lang="en-US" dirty="0"/>
              <a:t>Into this?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sz="26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tr-TR" sz="26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tr-TR" sz="2600" dirty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844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4749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3886200" y="25809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5410200" y="2352385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219200" y="2112673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905000" y="23523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304124"/>
              </p:ext>
            </p:extLst>
          </p:nvPr>
        </p:nvGraphicFramePr>
        <p:xfrm>
          <a:off x="2760617" y="3733118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 Box 53"/>
          <p:cNvSpPr txBox="1">
            <a:spLocks noChangeArrowheads="1"/>
          </p:cNvSpPr>
          <p:nvPr/>
        </p:nvSpPr>
        <p:spPr bwMode="auto">
          <a:xfrm>
            <a:off x="589080" y="3831217"/>
            <a:ext cx="12137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tr-TR" sz="2000" dirty="0" err="1" smtClean="0">
                <a:latin typeface="Tahoma" charset="0"/>
              </a:rPr>
              <a:t>tmpNode</a:t>
            </a:r>
            <a:endParaRPr lang="en-US" sz="2000" dirty="0">
              <a:latin typeface="Tahoma" charset="0"/>
            </a:endParaRPr>
          </a:p>
        </p:txBody>
      </p:sp>
      <p:sp>
        <p:nvSpPr>
          <p:cNvPr id="14" name="Line 54"/>
          <p:cNvSpPr>
            <a:spLocks noChangeShapeType="1"/>
          </p:cNvSpPr>
          <p:nvPr/>
        </p:nvSpPr>
        <p:spPr bwMode="auto">
          <a:xfrm flipV="1">
            <a:off x="1820817" y="411411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579223" y="2821577"/>
            <a:ext cx="766622" cy="1471749"/>
          </a:xfrm>
          <a:custGeom>
            <a:avLst/>
            <a:gdLst>
              <a:gd name="connsiteX0" fmla="*/ 348343 w 766622"/>
              <a:gd name="connsiteY0" fmla="*/ 1471749 h 1471749"/>
              <a:gd name="connsiteX1" fmla="*/ 757646 w 766622"/>
              <a:gd name="connsiteY1" fmla="*/ 679269 h 1471749"/>
              <a:gd name="connsiteX2" fmla="*/ 0 w 766622"/>
              <a:gd name="connsiteY2" fmla="*/ 0 h 1471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6622" h="1471749">
                <a:moveTo>
                  <a:pt x="348343" y="1471749"/>
                </a:moveTo>
                <a:cubicBezTo>
                  <a:pt x="582023" y="1198154"/>
                  <a:pt x="815703" y="924560"/>
                  <a:pt x="757646" y="679269"/>
                </a:cubicBezTo>
                <a:cubicBezTo>
                  <a:pt x="699589" y="433977"/>
                  <a:pt x="349794" y="216988"/>
                  <a:pt x="0" y="0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49800" y="3861995"/>
            <a:ext cx="32175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>
                <a:latin typeface="Courier New"/>
                <a:cs typeface="Courier New"/>
              </a:rPr>
              <a:t>tmpNode.setNext</a:t>
            </a:r>
            <a:r>
              <a:rPr lang="tr-TR" dirty="0">
                <a:latin typeface="Courier New"/>
                <a:cs typeface="Courier New"/>
              </a:rPr>
              <a:t>(</a:t>
            </a:r>
            <a:r>
              <a:rPr lang="tr-TR" dirty="0" err="1">
                <a:latin typeface="Courier New"/>
                <a:cs typeface="Courier New"/>
              </a:rPr>
              <a:t>list</a:t>
            </a:r>
            <a:r>
              <a:rPr lang="tr-TR" dirty="0" smtClean="0">
                <a:latin typeface="Courier New"/>
                <a:cs typeface="Courier New"/>
              </a:rPr>
              <a:t>);</a:t>
            </a:r>
          </a:p>
          <a:p>
            <a:r>
              <a:rPr lang="tr-TR" dirty="0" smtClean="0">
                <a:latin typeface="Courier New"/>
                <a:cs typeface="Courier New"/>
              </a:rPr>
              <a:t>//</a:t>
            </a:r>
            <a:r>
              <a:rPr lang="tr-TR" dirty="0" err="1" smtClean="0">
                <a:latin typeface="Courier New"/>
                <a:cs typeface="Courier New"/>
              </a:rPr>
              <a:t>tmpNode.next</a:t>
            </a:r>
            <a:r>
              <a:rPr lang="tr-TR" dirty="0" smtClean="0">
                <a:latin typeface="Courier New"/>
                <a:cs typeface="Courier New"/>
              </a:rPr>
              <a:t>=</a:t>
            </a:r>
            <a:r>
              <a:rPr lang="tr-TR" dirty="0" err="1" smtClean="0">
                <a:latin typeface="Courier New"/>
                <a:cs typeface="Courier New"/>
              </a:rPr>
              <a:t>list</a:t>
            </a:r>
            <a:endParaRPr lang="tr-TR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88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600273"/>
            <a:ext cx="7886700" cy="601526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844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4749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3886200" y="25809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5410200" y="2352385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219200" y="2112673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905000" y="23523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304124"/>
              </p:ext>
            </p:extLst>
          </p:nvPr>
        </p:nvGraphicFramePr>
        <p:xfrm>
          <a:off x="2760617" y="3733118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 Box 53"/>
          <p:cNvSpPr txBox="1">
            <a:spLocks noChangeArrowheads="1"/>
          </p:cNvSpPr>
          <p:nvPr/>
        </p:nvSpPr>
        <p:spPr bwMode="auto">
          <a:xfrm>
            <a:off x="589080" y="3831217"/>
            <a:ext cx="12137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tr-TR" sz="2000" dirty="0" err="1" smtClean="0">
                <a:latin typeface="Tahoma" charset="0"/>
              </a:rPr>
              <a:t>tmpNode</a:t>
            </a:r>
            <a:endParaRPr lang="en-US" sz="2000" dirty="0">
              <a:latin typeface="Tahoma" charset="0"/>
            </a:endParaRPr>
          </a:p>
        </p:txBody>
      </p:sp>
      <p:sp>
        <p:nvSpPr>
          <p:cNvPr id="14" name="Line 54"/>
          <p:cNvSpPr>
            <a:spLocks noChangeShapeType="1"/>
          </p:cNvSpPr>
          <p:nvPr/>
        </p:nvSpPr>
        <p:spPr bwMode="auto">
          <a:xfrm flipV="1">
            <a:off x="1820817" y="411411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579223" y="2821577"/>
            <a:ext cx="766622" cy="1471749"/>
          </a:xfrm>
          <a:custGeom>
            <a:avLst/>
            <a:gdLst>
              <a:gd name="connsiteX0" fmla="*/ 348343 w 766622"/>
              <a:gd name="connsiteY0" fmla="*/ 1471749 h 1471749"/>
              <a:gd name="connsiteX1" fmla="*/ 757646 w 766622"/>
              <a:gd name="connsiteY1" fmla="*/ 679269 h 1471749"/>
              <a:gd name="connsiteX2" fmla="*/ 0 w 766622"/>
              <a:gd name="connsiteY2" fmla="*/ 0 h 1471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6622" h="1471749">
                <a:moveTo>
                  <a:pt x="348343" y="1471749"/>
                </a:moveTo>
                <a:cubicBezTo>
                  <a:pt x="582023" y="1198154"/>
                  <a:pt x="815703" y="924560"/>
                  <a:pt x="757646" y="679269"/>
                </a:cubicBezTo>
                <a:cubicBezTo>
                  <a:pt x="699589" y="433977"/>
                  <a:pt x="349794" y="216988"/>
                  <a:pt x="0" y="0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469231" y="5493305"/>
            <a:ext cx="32175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>
                <a:latin typeface="Courier New"/>
                <a:cs typeface="Courier New"/>
              </a:rPr>
              <a:t>tmpNode.setNext</a:t>
            </a:r>
            <a:r>
              <a:rPr lang="tr-TR" dirty="0">
                <a:latin typeface="Courier New"/>
                <a:cs typeface="Courier New"/>
              </a:rPr>
              <a:t>(</a:t>
            </a:r>
            <a:r>
              <a:rPr lang="tr-TR" dirty="0" err="1">
                <a:latin typeface="Courier New"/>
                <a:cs typeface="Courier New"/>
              </a:rPr>
              <a:t>list</a:t>
            </a:r>
            <a:r>
              <a:rPr lang="tr-TR" dirty="0" smtClean="0">
                <a:latin typeface="Courier New"/>
                <a:cs typeface="Courier New"/>
              </a:rPr>
              <a:t>);</a:t>
            </a:r>
          </a:p>
          <a:p>
            <a:r>
              <a:rPr lang="tr-TR" dirty="0" smtClean="0">
                <a:latin typeface="Courier New"/>
                <a:cs typeface="Courier New"/>
              </a:rPr>
              <a:t>//</a:t>
            </a:r>
            <a:r>
              <a:rPr lang="tr-TR" dirty="0" err="1" smtClean="0">
                <a:latin typeface="Courier New"/>
                <a:cs typeface="Courier New"/>
              </a:rPr>
              <a:t>tmpNode.next</a:t>
            </a:r>
            <a:r>
              <a:rPr lang="tr-TR" dirty="0" smtClean="0">
                <a:latin typeface="Courier New"/>
                <a:cs typeface="Courier New"/>
              </a:rPr>
              <a:t>=</a:t>
            </a:r>
            <a:r>
              <a:rPr lang="tr-TR" dirty="0" err="1" smtClean="0">
                <a:latin typeface="Courier New"/>
                <a:cs typeface="Courier New"/>
              </a:rPr>
              <a:t>list</a:t>
            </a:r>
            <a:endParaRPr lang="tr-TR" dirty="0" smtClean="0">
              <a:latin typeface="Courier New"/>
              <a:cs typeface="Courier New"/>
            </a:endParaRPr>
          </a:p>
          <a:p>
            <a:endParaRPr lang="tr-TR" dirty="0">
              <a:latin typeface="Courier New"/>
              <a:cs typeface="Courier New"/>
            </a:endParaRPr>
          </a:p>
          <a:p>
            <a:r>
              <a:rPr lang="tr-TR" dirty="0" err="1" smtClean="0">
                <a:latin typeface="Courier New"/>
                <a:cs typeface="Courier New"/>
              </a:rPr>
              <a:t>list</a:t>
            </a:r>
            <a:r>
              <a:rPr lang="tr-TR" dirty="0" smtClean="0">
                <a:latin typeface="Courier New"/>
                <a:cs typeface="Courier New"/>
              </a:rPr>
              <a:t>=</a:t>
            </a:r>
            <a:r>
              <a:rPr lang="tr-TR" dirty="0" err="1" smtClean="0">
                <a:latin typeface="Courier New"/>
                <a:cs typeface="Courier New"/>
              </a:rPr>
              <a:t>tmpNode</a:t>
            </a:r>
            <a:endParaRPr lang="tr-TR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41628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600273"/>
            <a:ext cx="7886700" cy="601526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353081"/>
              </p:ext>
            </p:extLst>
          </p:nvPr>
        </p:nvGraphicFramePr>
        <p:xfrm>
          <a:off x="4821646" y="219306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246538"/>
              </p:ext>
            </p:extLst>
          </p:nvPr>
        </p:nvGraphicFramePr>
        <p:xfrm>
          <a:off x="6726646" y="219306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5863046" y="280266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7387046" y="2574065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4032068" y="2574065"/>
            <a:ext cx="611777" cy="1657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304124"/>
              </p:ext>
            </p:extLst>
          </p:nvPr>
        </p:nvGraphicFramePr>
        <p:xfrm>
          <a:off x="2760617" y="3733118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 Box 53"/>
          <p:cNvSpPr txBox="1">
            <a:spLocks noChangeArrowheads="1"/>
          </p:cNvSpPr>
          <p:nvPr/>
        </p:nvSpPr>
        <p:spPr bwMode="auto">
          <a:xfrm>
            <a:off x="589080" y="3831217"/>
            <a:ext cx="12137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tr-TR" sz="2000" dirty="0" err="1" smtClean="0">
                <a:latin typeface="Tahoma" charset="0"/>
              </a:rPr>
              <a:t>tmpNode</a:t>
            </a:r>
            <a:endParaRPr lang="en-US" sz="2000" dirty="0">
              <a:latin typeface="Tahoma" charset="0"/>
            </a:endParaRPr>
          </a:p>
        </p:txBody>
      </p:sp>
      <p:sp>
        <p:nvSpPr>
          <p:cNvPr id="14" name="Line 54"/>
          <p:cNvSpPr>
            <a:spLocks noChangeShapeType="1"/>
          </p:cNvSpPr>
          <p:nvPr/>
        </p:nvSpPr>
        <p:spPr bwMode="auto">
          <a:xfrm flipV="1">
            <a:off x="1820817" y="411411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469231" y="5493305"/>
            <a:ext cx="32175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>
                <a:latin typeface="Courier New"/>
                <a:cs typeface="Courier New"/>
              </a:rPr>
              <a:t>tmpNode.setNext</a:t>
            </a:r>
            <a:r>
              <a:rPr lang="tr-TR" dirty="0">
                <a:latin typeface="Courier New"/>
                <a:cs typeface="Courier New"/>
              </a:rPr>
              <a:t>(</a:t>
            </a:r>
            <a:r>
              <a:rPr lang="tr-TR" dirty="0" err="1">
                <a:latin typeface="Courier New"/>
                <a:cs typeface="Courier New"/>
              </a:rPr>
              <a:t>list</a:t>
            </a:r>
            <a:r>
              <a:rPr lang="tr-TR" dirty="0" smtClean="0">
                <a:latin typeface="Courier New"/>
                <a:cs typeface="Courier New"/>
              </a:rPr>
              <a:t>);</a:t>
            </a:r>
          </a:p>
          <a:p>
            <a:r>
              <a:rPr lang="tr-TR" dirty="0" smtClean="0">
                <a:latin typeface="Courier New"/>
                <a:cs typeface="Courier New"/>
              </a:rPr>
              <a:t>//</a:t>
            </a:r>
            <a:r>
              <a:rPr lang="tr-TR" dirty="0" err="1" smtClean="0">
                <a:latin typeface="Courier New"/>
                <a:cs typeface="Courier New"/>
              </a:rPr>
              <a:t>tmpNode.next</a:t>
            </a:r>
            <a:r>
              <a:rPr lang="tr-TR" dirty="0" smtClean="0">
                <a:latin typeface="Courier New"/>
                <a:cs typeface="Courier New"/>
              </a:rPr>
              <a:t>=</a:t>
            </a:r>
            <a:r>
              <a:rPr lang="tr-TR" dirty="0" err="1" smtClean="0">
                <a:latin typeface="Courier New"/>
                <a:cs typeface="Courier New"/>
              </a:rPr>
              <a:t>list</a:t>
            </a:r>
            <a:endParaRPr lang="tr-TR" dirty="0" smtClean="0">
              <a:latin typeface="Courier New"/>
              <a:cs typeface="Courier New"/>
            </a:endParaRPr>
          </a:p>
          <a:p>
            <a:endParaRPr lang="tr-TR" dirty="0">
              <a:latin typeface="Courier New"/>
              <a:cs typeface="Courier New"/>
            </a:endParaRPr>
          </a:p>
          <a:p>
            <a:r>
              <a:rPr lang="tr-TR" dirty="0" err="1" smtClean="0">
                <a:latin typeface="Courier New"/>
                <a:cs typeface="Courier New"/>
              </a:rPr>
              <a:t>list</a:t>
            </a:r>
            <a:r>
              <a:rPr lang="tr-TR" dirty="0" smtClean="0">
                <a:latin typeface="Courier New"/>
                <a:cs typeface="Courier New"/>
              </a:rPr>
              <a:t>=</a:t>
            </a:r>
            <a:r>
              <a:rPr lang="tr-TR" dirty="0" err="1" smtClean="0">
                <a:latin typeface="Courier New"/>
                <a:cs typeface="Courier New"/>
              </a:rPr>
              <a:t>tmpNode</a:t>
            </a:r>
            <a:endParaRPr lang="tr-TR" dirty="0">
              <a:latin typeface="Courier New"/>
              <a:cs typeface="Courier New"/>
            </a:endParaRPr>
          </a:p>
        </p:txBody>
      </p:sp>
      <p:sp>
        <p:nvSpPr>
          <p:cNvPr id="17" name="Text Box 53"/>
          <p:cNvSpPr txBox="1">
            <a:spLocks noChangeArrowheads="1"/>
          </p:cNvSpPr>
          <p:nvPr/>
        </p:nvSpPr>
        <p:spPr bwMode="auto">
          <a:xfrm>
            <a:off x="607023" y="3147309"/>
            <a:ext cx="5039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tr-TR" sz="2000" dirty="0" err="1" smtClean="0">
                <a:latin typeface="Tahoma" charset="0"/>
              </a:rPr>
              <a:t>list</a:t>
            </a:r>
            <a:endParaRPr lang="en-US" sz="2000" dirty="0">
              <a:latin typeface="Tahoma" charset="0"/>
            </a:endParaRPr>
          </a:p>
        </p:txBody>
      </p:sp>
      <p:sp>
        <p:nvSpPr>
          <p:cNvPr id="18" name="Line 54"/>
          <p:cNvSpPr>
            <a:spLocks noChangeShapeType="1"/>
          </p:cNvSpPr>
          <p:nvPr/>
        </p:nvSpPr>
        <p:spPr bwMode="auto">
          <a:xfrm>
            <a:off x="1110944" y="3347363"/>
            <a:ext cx="1789010" cy="31894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52"/>
          <p:cNvSpPr>
            <a:spLocks noChangeArrowheads="1"/>
          </p:cNvSpPr>
          <p:nvPr/>
        </p:nvSpPr>
        <p:spPr bwMode="auto">
          <a:xfrm flipV="1">
            <a:off x="247794" y="4269591"/>
            <a:ext cx="2033952" cy="929442"/>
          </a:xfrm>
          <a:prstGeom prst="downArrowCallout">
            <a:avLst>
              <a:gd name="adj1" fmla="val 28040"/>
              <a:gd name="adj2" fmla="val 43556"/>
              <a:gd name="adj3" fmla="val 18750"/>
              <a:gd name="adj4" fmla="val 70454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/>
              <a:t>No longer needed </a:t>
            </a:r>
            <a:br>
              <a:rPr lang="en-US" dirty="0"/>
            </a:br>
            <a:r>
              <a:rPr lang="en-US" dirty="0"/>
              <a:t>after </a:t>
            </a:r>
            <a:r>
              <a:rPr lang="tr-TR" dirty="0" err="1" smtClean="0"/>
              <a:t>node</a:t>
            </a:r>
            <a:r>
              <a:rPr lang="en-US" dirty="0" smtClean="0"/>
              <a:t> </a:t>
            </a:r>
            <a:r>
              <a:rPr lang="en-US" dirty="0"/>
              <a:t>is built.</a:t>
            </a:r>
          </a:p>
        </p:txBody>
      </p:sp>
    </p:spTree>
    <p:extLst>
      <p:ext uri="{BB962C8B-B14F-4D97-AF65-F5344CB8AC3E}">
        <p14:creationId xmlns:p14="http://schemas.microsoft.com/office/powerpoint/2010/main" val="411538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1546951"/>
            <a:ext cx="7886700" cy="4351338"/>
          </a:xfrm>
        </p:spPr>
        <p:txBody>
          <a:bodyPr/>
          <a:lstStyle/>
          <a:p>
            <a:r>
              <a:rPr lang="en-US" dirty="0"/>
              <a:t>What set of statements turns this list: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Into this?</a:t>
            </a:r>
          </a:p>
          <a:p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844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4749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3886200" y="25809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5410200" y="2352385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219200" y="2112673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905000" y="23523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Group 30"/>
          <p:cNvGraphicFramePr>
            <a:graphicFrameLocks noGrp="1"/>
          </p:cNvGraphicFramePr>
          <p:nvPr/>
        </p:nvGraphicFramePr>
        <p:xfrm>
          <a:off x="2844800" y="4648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41"/>
          <p:cNvGraphicFramePr>
            <a:graphicFrameLocks noGrp="1"/>
          </p:cNvGraphicFramePr>
          <p:nvPr/>
        </p:nvGraphicFramePr>
        <p:xfrm>
          <a:off x="4749800" y="4648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Line 52"/>
          <p:cNvSpPr>
            <a:spLocks noChangeShapeType="1"/>
          </p:cNvSpPr>
          <p:nvPr/>
        </p:nvSpPr>
        <p:spPr bwMode="auto">
          <a:xfrm flipV="1">
            <a:off x="3886200" y="52578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3"/>
          <p:cNvSpPr txBox="1">
            <a:spLocks noChangeArrowheads="1"/>
          </p:cNvSpPr>
          <p:nvPr/>
        </p:nvSpPr>
        <p:spPr bwMode="auto">
          <a:xfrm>
            <a:off x="1219200" y="4789488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14" name="Line 54"/>
          <p:cNvSpPr>
            <a:spLocks noChangeShapeType="1"/>
          </p:cNvSpPr>
          <p:nvPr/>
        </p:nvSpPr>
        <p:spPr bwMode="auto">
          <a:xfrm flipV="1">
            <a:off x="1905000" y="5029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" name="Group 55"/>
          <p:cNvGraphicFramePr>
            <a:graphicFrameLocks noGrp="1"/>
          </p:cNvGraphicFramePr>
          <p:nvPr/>
        </p:nvGraphicFramePr>
        <p:xfrm>
          <a:off x="6654800" y="4648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Line 66"/>
          <p:cNvSpPr>
            <a:spLocks noChangeShapeType="1"/>
          </p:cNvSpPr>
          <p:nvPr/>
        </p:nvSpPr>
        <p:spPr bwMode="auto">
          <a:xfrm flipV="1">
            <a:off x="5791200" y="52578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67"/>
          <p:cNvSpPr>
            <a:spLocks noChangeShapeType="1"/>
          </p:cNvSpPr>
          <p:nvPr/>
        </p:nvSpPr>
        <p:spPr bwMode="auto">
          <a:xfrm flipH="1">
            <a:off x="7315200" y="502920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412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860" y="1384876"/>
            <a:ext cx="7886700" cy="3866605"/>
          </a:xfrm>
        </p:spPr>
        <p:txBody>
          <a:bodyPr/>
          <a:lstStyle/>
          <a:p>
            <a:r>
              <a:rPr lang="en-US" dirty="0"/>
              <a:t>What set of statements turns this list:</a:t>
            </a:r>
          </a:p>
          <a:p>
            <a:pPr lvl="1"/>
            <a:endParaRPr lang="en-US" dirty="0"/>
          </a:p>
          <a:p>
            <a:pPr marL="344487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200" dirty="0" err="1">
                <a:latin typeface="Courier New"/>
                <a:cs typeface="Courier New"/>
              </a:rPr>
              <a:t>list.getNext</a:t>
            </a:r>
            <a:r>
              <a:rPr lang="en-US" sz="2200" dirty="0">
                <a:latin typeface="Courier New"/>
                <a:cs typeface="Courier New"/>
              </a:rPr>
              <a:t>().</a:t>
            </a:r>
            <a:r>
              <a:rPr lang="en-US" sz="2200" dirty="0" err="1">
                <a:latin typeface="Courier New"/>
                <a:cs typeface="Courier New"/>
              </a:rPr>
              <a:t>setNext</a:t>
            </a:r>
            <a:r>
              <a:rPr lang="en-US" sz="2200" dirty="0">
                <a:latin typeface="Courier New"/>
                <a:cs typeface="Courier New"/>
              </a:rPr>
              <a:t>(new </a:t>
            </a:r>
            <a:r>
              <a:rPr lang="en-US" sz="2200" dirty="0" err="1">
                <a:latin typeface="Courier New"/>
                <a:cs typeface="Courier New"/>
              </a:rPr>
              <a:t>IntegerNode</a:t>
            </a:r>
            <a:r>
              <a:rPr lang="en-US" sz="2200" dirty="0">
                <a:latin typeface="Courier New"/>
                <a:cs typeface="Courier New"/>
              </a:rPr>
              <a:t>(30));</a:t>
            </a:r>
          </a:p>
          <a:p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844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4749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3886200" y="25809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5410200" y="2352385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219200" y="2112673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905000" y="23523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692142"/>
              </p:ext>
            </p:extLst>
          </p:nvPr>
        </p:nvGraphicFramePr>
        <p:xfrm>
          <a:off x="2540000" y="5116428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987451"/>
              </p:ext>
            </p:extLst>
          </p:nvPr>
        </p:nvGraphicFramePr>
        <p:xfrm>
          <a:off x="4445000" y="5116428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Line 52"/>
          <p:cNvSpPr>
            <a:spLocks noChangeShapeType="1"/>
          </p:cNvSpPr>
          <p:nvPr/>
        </p:nvSpPr>
        <p:spPr bwMode="auto">
          <a:xfrm flipV="1">
            <a:off x="3581400" y="572602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3"/>
          <p:cNvSpPr txBox="1">
            <a:spLocks noChangeArrowheads="1"/>
          </p:cNvSpPr>
          <p:nvPr/>
        </p:nvSpPr>
        <p:spPr bwMode="auto">
          <a:xfrm>
            <a:off x="914400" y="5257716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14" name="Line 54"/>
          <p:cNvSpPr>
            <a:spLocks noChangeShapeType="1"/>
          </p:cNvSpPr>
          <p:nvPr/>
        </p:nvSpPr>
        <p:spPr bwMode="auto">
          <a:xfrm flipV="1">
            <a:off x="1600200" y="549742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330156"/>
              </p:ext>
            </p:extLst>
          </p:nvPr>
        </p:nvGraphicFramePr>
        <p:xfrm>
          <a:off x="6350000" y="5116428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Line 66"/>
          <p:cNvSpPr>
            <a:spLocks noChangeShapeType="1"/>
          </p:cNvSpPr>
          <p:nvPr/>
        </p:nvSpPr>
        <p:spPr bwMode="auto">
          <a:xfrm flipV="1">
            <a:off x="5486400" y="572602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67"/>
          <p:cNvSpPr>
            <a:spLocks noChangeShapeType="1"/>
          </p:cNvSpPr>
          <p:nvPr/>
        </p:nvSpPr>
        <p:spPr bwMode="auto">
          <a:xfrm flipH="1">
            <a:off x="7010400" y="5497428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946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Suppose we have a chain of nodes: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And we want to print all the items.</a:t>
            </a:r>
          </a:p>
          <a:p>
            <a:endParaRPr lang="en-US" sz="2400" dirty="0"/>
          </a:p>
        </p:txBody>
      </p:sp>
      <p:graphicFrame>
        <p:nvGraphicFramePr>
          <p:cNvPr id="4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532079"/>
              </p:ext>
            </p:extLst>
          </p:nvPr>
        </p:nvGraphicFramePr>
        <p:xfrm>
          <a:off x="2082800" y="2614613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38467"/>
              </p:ext>
            </p:extLst>
          </p:nvPr>
        </p:nvGraphicFramePr>
        <p:xfrm>
          <a:off x="7378700" y="2614613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6515100" y="3224213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8039100" y="2995613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266700" y="2784475"/>
            <a:ext cx="8003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 charset="0"/>
              </a:rPr>
              <a:t>head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143000" y="2995613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6057900" y="2989263"/>
            <a:ext cx="41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...</a:t>
            </a:r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 flipV="1">
            <a:off x="3276600" y="323373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2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922753"/>
              </p:ext>
            </p:extLst>
          </p:nvPr>
        </p:nvGraphicFramePr>
        <p:xfrm>
          <a:off x="4076700" y="2624138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Line 43"/>
          <p:cNvSpPr>
            <a:spLocks noChangeShapeType="1"/>
          </p:cNvSpPr>
          <p:nvPr/>
        </p:nvSpPr>
        <p:spPr bwMode="auto">
          <a:xfrm flipV="1">
            <a:off x="5270500" y="3243263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69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54093" cy="4351338"/>
          </a:xfrm>
        </p:spPr>
        <p:txBody>
          <a:bodyPr/>
          <a:lstStyle/>
          <a:p>
            <a:r>
              <a:rPr lang="en-US" sz="2400" dirty="0"/>
              <a:t>Start at the </a:t>
            </a:r>
            <a:r>
              <a:rPr lang="en-US" sz="2400" b="1" dirty="0"/>
              <a:t>head </a:t>
            </a:r>
            <a:r>
              <a:rPr lang="en-US" sz="2400" dirty="0"/>
              <a:t>of the list.</a:t>
            </a:r>
          </a:p>
          <a:p>
            <a:r>
              <a:rPr lang="en-US" sz="2400" dirty="0"/>
              <a:t>While (there are more nodes to print):</a:t>
            </a:r>
          </a:p>
          <a:p>
            <a:pPr lvl="1"/>
            <a:r>
              <a:rPr lang="en-US" sz="2000" dirty="0"/>
              <a:t>Print the current node's </a:t>
            </a:r>
            <a:r>
              <a:rPr lang="en-US" sz="2000" b="1" dirty="0"/>
              <a:t>item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Go to the </a:t>
            </a:r>
            <a:r>
              <a:rPr lang="en-US" sz="2000" b="1" dirty="0"/>
              <a:t>next</a:t>
            </a:r>
            <a:r>
              <a:rPr lang="en-US" sz="2000" dirty="0"/>
              <a:t> node.</a:t>
            </a:r>
          </a:p>
          <a:p>
            <a:pPr lvl="1">
              <a:buNone/>
            </a:pPr>
            <a:endParaRPr lang="en-US" sz="2000" dirty="0"/>
          </a:p>
          <a:p>
            <a:r>
              <a:rPr lang="en-US" sz="2400" dirty="0"/>
              <a:t>How do we walk through the nodes of the list?</a:t>
            </a:r>
          </a:p>
          <a:p>
            <a:pPr lvl="1">
              <a:buFontTx/>
              <a:buNone/>
            </a:pPr>
            <a:endParaRPr lang="en-US" sz="600" dirty="0">
              <a:latin typeface="Courier New" charset="0"/>
            </a:endParaRPr>
          </a:p>
          <a:p>
            <a:pPr lvl="1">
              <a:buFontTx/>
              <a:buNone/>
            </a:pPr>
            <a:r>
              <a:rPr lang="en-US" sz="2000" dirty="0">
                <a:latin typeface="Courier New" charset="0"/>
              </a:rPr>
              <a:t>	head = </a:t>
            </a:r>
            <a:r>
              <a:rPr lang="en-US" sz="2000" dirty="0" err="1">
                <a:latin typeface="Courier New" charset="0"/>
              </a:rPr>
              <a:t>head.getNext</a:t>
            </a:r>
            <a:r>
              <a:rPr lang="en-US" sz="2000" dirty="0">
                <a:latin typeface="Courier New" charset="0"/>
              </a:rPr>
              <a:t>();   </a:t>
            </a:r>
            <a:r>
              <a:rPr lang="en-US" sz="2000" b="1" dirty="0">
                <a:solidFill>
                  <a:srgbClr val="008000"/>
                </a:solidFill>
                <a:latin typeface="Courier New" charset="0"/>
              </a:rPr>
              <a:t>// is this a good idea?</a:t>
            </a:r>
          </a:p>
          <a:p>
            <a:endParaRPr lang="en-US" sz="2400" dirty="0"/>
          </a:p>
        </p:txBody>
      </p:sp>
      <p:graphicFrame>
        <p:nvGraphicFramePr>
          <p:cNvPr id="4" name="Group 87"/>
          <p:cNvGraphicFramePr>
            <a:graphicFrameLocks noGrp="1"/>
          </p:cNvGraphicFramePr>
          <p:nvPr/>
        </p:nvGraphicFramePr>
        <p:xfrm>
          <a:off x="2120900" y="4839598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89"/>
          <p:cNvGraphicFramePr>
            <a:graphicFrameLocks noGrp="1"/>
          </p:cNvGraphicFramePr>
          <p:nvPr/>
        </p:nvGraphicFramePr>
        <p:xfrm>
          <a:off x="7416800" y="4839598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6553200" y="544919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8077200" y="5220598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304800" y="5009460"/>
            <a:ext cx="8003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 charset="0"/>
              </a:rPr>
              <a:t>head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181100" y="522059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6096000" y="5214248"/>
            <a:ext cx="41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...</a:t>
            </a:r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 flipV="1">
            <a:off x="3314700" y="5458723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2" name="Group 88"/>
          <p:cNvGraphicFramePr>
            <a:graphicFrameLocks noGrp="1"/>
          </p:cNvGraphicFramePr>
          <p:nvPr/>
        </p:nvGraphicFramePr>
        <p:xfrm>
          <a:off x="4114800" y="4849123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Line 43"/>
          <p:cNvSpPr>
            <a:spLocks noChangeShapeType="1"/>
          </p:cNvSpPr>
          <p:nvPr/>
        </p:nvSpPr>
        <p:spPr bwMode="auto">
          <a:xfrm flipV="1">
            <a:off x="5308600" y="546824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475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To not lose the reference to this first node:</a:t>
            </a:r>
          </a:p>
          <a:p>
            <a:pPr lvl="1">
              <a:buFontTx/>
              <a:buNone/>
            </a:pPr>
            <a:endParaRPr lang="en-US" sz="600" dirty="0">
              <a:latin typeface="Courier New" charset="0"/>
            </a:endParaRPr>
          </a:p>
          <a:p>
            <a:pPr lvl="1">
              <a:buFontTx/>
              <a:buNone/>
            </a:pPr>
            <a:r>
              <a:rPr lang="en-US" sz="2000" dirty="0">
                <a:latin typeface="Courier New" charset="0"/>
              </a:rPr>
              <a:t>Node current = head</a:t>
            </a:r>
            <a:r>
              <a:rPr lang="en-US" sz="2000" dirty="0" smtClean="0">
                <a:latin typeface="Courier New" charset="0"/>
              </a:rPr>
              <a:t>;</a:t>
            </a:r>
            <a:r>
              <a:rPr lang="tr-TR" sz="2000" dirty="0" smtClean="0">
                <a:latin typeface="Courier New" charset="0"/>
              </a:rPr>
              <a:t> //</a:t>
            </a:r>
            <a:r>
              <a:rPr lang="tr-TR" sz="2000" dirty="0" err="1" smtClean="0">
                <a:latin typeface="Courier New" charset="0"/>
              </a:rPr>
              <a:t>declare</a:t>
            </a:r>
            <a:r>
              <a:rPr lang="tr-TR" sz="2000" dirty="0" smtClean="0">
                <a:latin typeface="Courier New" charset="0"/>
              </a:rPr>
              <a:t> a </a:t>
            </a:r>
            <a:r>
              <a:rPr lang="tr-TR" sz="2000" dirty="0" err="1" smtClean="0">
                <a:latin typeface="Courier New" charset="0"/>
              </a:rPr>
              <a:t>new</a:t>
            </a:r>
            <a:r>
              <a:rPr lang="tr-TR" sz="2000" dirty="0" smtClean="0">
                <a:latin typeface="Courier New" charset="0"/>
              </a:rPr>
              <a:t> </a:t>
            </a:r>
            <a:r>
              <a:rPr lang="tr-TR" sz="2000" dirty="0" err="1" smtClean="0">
                <a:latin typeface="Courier New" charset="0"/>
              </a:rPr>
              <a:t>variable</a:t>
            </a:r>
            <a:endParaRPr lang="en-US" sz="2000" dirty="0">
              <a:latin typeface="Courier New" charset="0"/>
            </a:endParaRPr>
          </a:p>
          <a:p>
            <a:pPr lvl="1"/>
            <a:endParaRPr lang="en-US" sz="2000" dirty="0">
              <a:latin typeface="Courier New" charset="0"/>
            </a:endParaRP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r>
              <a:rPr lang="en-US" sz="2400" dirty="0"/>
              <a:t>Move along a list by advancing a </a:t>
            </a:r>
            <a:r>
              <a:rPr lang="en-US" sz="2400" dirty="0">
                <a:latin typeface="Courier New" charset="0"/>
              </a:rPr>
              <a:t>Node</a:t>
            </a:r>
            <a:r>
              <a:rPr lang="en-US" sz="2400" dirty="0"/>
              <a:t> reference:</a:t>
            </a:r>
          </a:p>
          <a:p>
            <a:pPr lvl="1">
              <a:buFontTx/>
              <a:buNone/>
            </a:pPr>
            <a:endParaRPr lang="en-US" sz="600" dirty="0">
              <a:latin typeface="Courier New" charset="0"/>
            </a:endParaRPr>
          </a:p>
          <a:p>
            <a:pPr lvl="1">
              <a:buFontTx/>
              <a:buNone/>
            </a:pPr>
            <a:r>
              <a:rPr lang="en-US" sz="2000" dirty="0">
                <a:latin typeface="Courier New" charset="0"/>
              </a:rPr>
              <a:t>current = </a:t>
            </a:r>
            <a:r>
              <a:rPr lang="en-US" sz="2000" dirty="0" err="1">
                <a:latin typeface="Courier New" charset="0"/>
              </a:rPr>
              <a:t>current.getNext</a:t>
            </a:r>
            <a:r>
              <a:rPr lang="en-US" sz="2000" dirty="0">
                <a:latin typeface="Courier New" charset="0"/>
              </a:rPr>
              <a:t>();</a:t>
            </a:r>
          </a:p>
          <a:p>
            <a:endParaRPr lang="en-US" sz="2400" dirty="0"/>
          </a:p>
        </p:txBody>
      </p:sp>
      <p:graphicFrame>
        <p:nvGraphicFramePr>
          <p:cNvPr id="4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978895"/>
              </p:ext>
            </p:extLst>
          </p:nvPr>
        </p:nvGraphicFramePr>
        <p:xfrm>
          <a:off x="2082800" y="2899353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828781"/>
              </p:ext>
            </p:extLst>
          </p:nvPr>
        </p:nvGraphicFramePr>
        <p:xfrm>
          <a:off x="7378700" y="2899353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6515100" y="3508953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8039100" y="3280353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266700" y="3069215"/>
            <a:ext cx="8003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 charset="0"/>
              </a:rPr>
              <a:t>head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143000" y="3280353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6057900" y="3274003"/>
            <a:ext cx="41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...</a:t>
            </a:r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 flipV="1">
            <a:off x="3276600" y="351847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2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572308"/>
              </p:ext>
            </p:extLst>
          </p:nvPr>
        </p:nvGraphicFramePr>
        <p:xfrm>
          <a:off x="4076700" y="2908878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Line 43"/>
          <p:cNvSpPr>
            <a:spLocks noChangeShapeType="1"/>
          </p:cNvSpPr>
          <p:nvPr/>
        </p:nvSpPr>
        <p:spPr bwMode="auto">
          <a:xfrm flipV="1">
            <a:off x="5270500" y="3528003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844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linked list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5467" y="1295400"/>
            <a:ext cx="8213733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Code for printing the nodes of a list:</a:t>
            </a:r>
          </a:p>
          <a:p>
            <a:pPr lvl="1"/>
            <a:endParaRPr lang="en-US" sz="1600" dirty="0"/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Node head = ...;</a:t>
            </a:r>
          </a:p>
          <a:p>
            <a:pPr>
              <a:buFontTx/>
              <a:buNone/>
            </a:pPr>
            <a:endParaRPr lang="en-US" sz="1600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Node current = head;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while (current != null){   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System.out.println(current.getItem</a:t>
            </a:r>
            <a:r>
              <a:rPr lang="en-US" sz="1600" dirty="0">
                <a:latin typeface="Courier New" charset="0"/>
              </a:rPr>
              <a:t>());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	current = </a:t>
            </a:r>
            <a:r>
              <a:rPr lang="en-US" sz="1600" dirty="0" err="1">
                <a:latin typeface="Courier New" charset="0"/>
              </a:rPr>
              <a:t>current.getNext</a:t>
            </a:r>
            <a:r>
              <a:rPr lang="en-US" sz="1600" dirty="0">
                <a:latin typeface="Courier New" charset="0"/>
              </a:rPr>
              <a:t>();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455467" y="3665280"/>
            <a:ext cx="427081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Similar to array code:</a:t>
            </a:r>
          </a:p>
          <a:p>
            <a:pPr lvl="1"/>
            <a:endParaRPr lang="en-US" sz="2000" dirty="0"/>
          </a:p>
          <a:p>
            <a:pPr>
              <a:buFontTx/>
              <a:buNone/>
            </a:pP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[] a = ...;</a:t>
            </a:r>
          </a:p>
          <a:p>
            <a:pPr>
              <a:buFontTx/>
              <a:buNone/>
            </a:pPr>
            <a:endParaRPr lang="en-US" sz="1600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= 0;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while (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&lt; </a:t>
            </a:r>
            <a:r>
              <a:rPr lang="en-US" sz="1600" dirty="0" err="1">
                <a:latin typeface="Courier New" charset="0"/>
              </a:rPr>
              <a:t>a.length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System.out.println(a[i</a:t>
            </a:r>
            <a:r>
              <a:rPr lang="en-US" sz="1600" dirty="0">
                <a:latin typeface="Courier New" charset="0"/>
              </a:rPr>
              <a:t>]);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++;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922612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linked list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5467" y="1295400"/>
            <a:ext cx="854164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Same thing with a for loop</a:t>
            </a:r>
          </a:p>
          <a:p>
            <a:pPr lvl="1"/>
            <a:endParaRPr lang="en-US" sz="1600" dirty="0"/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Node head = ...;</a:t>
            </a:r>
          </a:p>
          <a:p>
            <a:pPr>
              <a:buFontTx/>
              <a:buNone/>
            </a:pPr>
            <a:endParaRPr lang="en-US" sz="1600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for (Node current = head; current != null; current = </a:t>
            </a:r>
            <a:r>
              <a:rPr lang="en-US" sz="1600" dirty="0" err="1">
                <a:latin typeface="Courier New" charset="0"/>
              </a:rPr>
              <a:t>current.getNext</a:t>
            </a:r>
            <a:r>
              <a:rPr lang="en-US" sz="1600" dirty="0">
                <a:latin typeface="Courier New" charset="0"/>
              </a:rPr>
              <a:t>()){   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System.out.println(current.getItem</a:t>
            </a:r>
            <a:r>
              <a:rPr lang="en-US" sz="1600" dirty="0">
                <a:latin typeface="Courier New" charset="0"/>
              </a:rPr>
              <a:t>());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455466" y="3665280"/>
            <a:ext cx="65238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array version</a:t>
            </a:r>
          </a:p>
          <a:p>
            <a:pPr lvl="1"/>
            <a:endParaRPr lang="en-US" sz="2000" dirty="0"/>
          </a:p>
          <a:p>
            <a:pPr>
              <a:buFontTx/>
              <a:buNone/>
            </a:pP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[] a = ...;</a:t>
            </a:r>
          </a:p>
          <a:p>
            <a:pPr>
              <a:buFontTx/>
              <a:buNone/>
            </a:pPr>
            <a:endParaRPr lang="en-US" sz="1600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for 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= 0;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&lt; </a:t>
            </a:r>
            <a:r>
              <a:rPr lang="en-US" sz="1600" dirty="0" err="1">
                <a:latin typeface="Courier New" charset="0"/>
              </a:rPr>
              <a:t>a.length</a:t>
            </a:r>
            <a:r>
              <a:rPr lang="en-US" sz="1600" dirty="0">
                <a:latin typeface="Courier New" charset="0"/>
              </a:rPr>
              <a:t>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++) {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System.out.println(a[i</a:t>
            </a:r>
            <a:r>
              <a:rPr lang="en-US" sz="1600" dirty="0">
                <a:latin typeface="Courier New" charset="0"/>
              </a:rPr>
              <a:t>]);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6257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685800" y="50561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Implementation-Independent Data Structures</a:t>
            </a: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381000" y="1932781"/>
            <a:ext cx="8382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mtClean="0"/>
              <a:t>Abstract Data Types (ADTs): </a:t>
            </a:r>
          </a:p>
          <a:p>
            <a:pPr lvl="1"/>
            <a:r>
              <a:rPr lang="en-US" altLang="en-US" smtClean="0"/>
              <a:t>Descriptions of how a data type will work without implementation details.</a:t>
            </a:r>
          </a:p>
          <a:p>
            <a:pPr lvl="1"/>
            <a:r>
              <a:rPr lang="en-US" altLang="en-US" smtClean="0"/>
              <a:t>Description can be a formal, mathematical description.</a:t>
            </a:r>
          </a:p>
          <a:p>
            <a:pPr lvl="1"/>
            <a:r>
              <a:rPr lang="en-US" altLang="en-US" smtClean="0"/>
              <a:t>Many Java interfaces are a form of ADTs.</a:t>
            </a:r>
          </a:p>
          <a:p>
            <a:r>
              <a:rPr lang="en-US" altLang="en-US" smtClean="0"/>
              <a:t>Examples:</a:t>
            </a:r>
          </a:p>
          <a:p>
            <a:pPr lvl="1"/>
            <a:r>
              <a:rPr lang="en-US" altLang="en-US" smtClean="0"/>
              <a:t>Bag, Set, Stack, Queue, Indexed List, etc. </a:t>
            </a:r>
          </a:p>
        </p:txBody>
      </p:sp>
    </p:spTree>
    <p:extLst>
      <p:ext uri="{BB962C8B-B14F-4D97-AF65-F5344CB8AC3E}">
        <p14:creationId xmlns:p14="http://schemas.microsoft.com/office/powerpoint/2010/main" val="152696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Interim summary – why should I care?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Linked list:</a:t>
            </a:r>
          </a:p>
          <a:p>
            <a:pPr lvl="1"/>
            <a:r>
              <a:rPr lang="en-US" sz="2400" dirty="0"/>
              <a:t>a self referential structure</a:t>
            </a:r>
          </a:p>
          <a:p>
            <a:r>
              <a:rPr lang="en-US" sz="2800" dirty="0"/>
              <a:t>Advantage over arrays – no bound on capacity – can grow/shrink as needed (a dynamic structure)</a:t>
            </a:r>
          </a:p>
          <a:p>
            <a:r>
              <a:rPr lang="en-US" sz="2800" dirty="0"/>
              <a:t>Linked lists are the basis for a lot of data structures</a:t>
            </a:r>
          </a:p>
          <a:p>
            <a:pPr lvl="1"/>
            <a:r>
              <a:rPr lang="en-US" sz="2400" dirty="0"/>
              <a:t>stacks, queues, trees</a:t>
            </a:r>
          </a:p>
          <a:p>
            <a:r>
              <a:rPr lang="en-US" sz="2800" dirty="0"/>
              <a:t>The primary alternative to arrays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72044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list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839431"/>
              </p:ext>
            </p:extLst>
          </p:nvPr>
        </p:nvGraphicFramePr>
        <p:xfrm>
          <a:off x="457200" y="1270114"/>
          <a:ext cx="8077002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6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urier New"/>
                          <a:cs typeface="Courier New"/>
                        </a:rPr>
                        <a:t>object </a:t>
                      </a:r>
                      <a:r>
                        <a:rPr lang="en-US" sz="1800" dirty="0" err="1">
                          <a:latin typeface="Courier New"/>
                          <a:cs typeface="Courier New"/>
                        </a:rPr>
                        <a:t>get(index</a:t>
                      </a:r>
                      <a:r>
                        <a:rPr lang="en-US" sz="1800" dirty="0">
                          <a:latin typeface="Courier New"/>
                          <a:cs typeface="Courier New"/>
                        </a:rPr>
                        <a:t>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  <a:cs typeface="Courier New"/>
                        </a:rPr>
                        <a:t>Returns the element at the given position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/>
                          <a:cs typeface="Courier New"/>
                        </a:rPr>
                        <a:t>index </a:t>
                      </a:r>
                      <a:r>
                        <a:rPr lang="en-US" dirty="0" err="1">
                          <a:latin typeface="Courier New"/>
                          <a:cs typeface="Courier New"/>
                        </a:rPr>
                        <a:t>indexOf(object</a:t>
                      </a:r>
                      <a:r>
                        <a:rPr lang="en-US" dirty="0">
                          <a:latin typeface="Courier New"/>
                          <a:cs typeface="Courier New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index of the first occurrence of the specified element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/>
                          <a:cs typeface="Courier New"/>
                        </a:rPr>
                        <a:t>add(object)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Appends</a:t>
                      </a:r>
                      <a:r>
                        <a:rPr lang="en-US" baseline="0" dirty="0">
                          <a:latin typeface="+mn-lt"/>
                        </a:rPr>
                        <a:t> an element to the list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/>
                          <a:cs typeface="Courier New"/>
                        </a:rPr>
                        <a:t>add(index,</a:t>
                      </a:r>
                      <a:r>
                        <a:rPr lang="en-US" baseline="0" dirty="0">
                          <a:latin typeface="Courier New"/>
                          <a:cs typeface="Courier New"/>
                        </a:rPr>
                        <a:t> object)</a:t>
                      </a:r>
                      <a:endParaRPr lang="en-US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-109" charset="0"/>
                          <a:cs typeface="Times New Roman" pitchFamily="-109" charset="0"/>
                        </a:rPr>
                        <a:t>inserts given value at given index, shifting subsequent values right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/>
                          <a:cs typeface="Courier New"/>
                        </a:rPr>
                        <a:t>object </a:t>
                      </a:r>
                      <a:r>
                        <a:rPr lang="en-US" dirty="0" err="1">
                          <a:latin typeface="Courier New"/>
                          <a:cs typeface="Courier New"/>
                        </a:rPr>
                        <a:t>remove(index</a:t>
                      </a:r>
                      <a:r>
                        <a:rPr lang="en-US" dirty="0">
                          <a:latin typeface="Courier New"/>
                          <a:cs typeface="Courier New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the element at the specified position (and returns it)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/>
                          <a:cs typeface="Courier New"/>
                        </a:rPr>
                        <a:t>object </a:t>
                      </a:r>
                      <a:r>
                        <a:rPr lang="en-US" dirty="0" err="1">
                          <a:latin typeface="Courier New"/>
                          <a:cs typeface="Courier New"/>
                        </a:rPr>
                        <a:t>remove(object</a:t>
                      </a:r>
                      <a:r>
                        <a:rPr lang="en-US" dirty="0">
                          <a:latin typeface="Courier New"/>
                          <a:cs typeface="Courier New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Removes the element that corresponds to the given object (and returns it)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dirty="0">
                          <a:latin typeface="Courier New"/>
                          <a:cs typeface="Courier New"/>
                        </a:rPr>
                        <a:t> size()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returns the size of the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Courier New"/>
                          <a:cs typeface="Courier New"/>
                        </a:rPr>
                        <a:t>boolean</a:t>
                      </a:r>
                      <a:r>
                        <a:rPr lang="en-US" baseline="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baseline="0" dirty="0" err="1">
                          <a:latin typeface="Courier New"/>
                          <a:cs typeface="Courier New"/>
                        </a:rPr>
                        <a:t>isEmpty</a:t>
                      </a:r>
                      <a:r>
                        <a:rPr lang="en-US" baseline="0" dirty="0">
                          <a:latin typeface="Courier New"/>
                          <a:cs typeface="Courier New"/>
                        </a:rPr>
                        <a:t>()</a:t>
                      </a:r>
                      <a:endParaRPr lang="en-US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indicates if the list is empty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/>
                          <a:cs typeface="Courier New"/>
                        </a:rPr>
                        <a:t>clear()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removes</a:t>
                      </a:r>
                      <a:r>
                        <a:rPr lang="en-US" baseline="0" dirty="0">
                          <a:latin typeface="+mn-lt"/>
                        </a:rPr>
                        <a:t> all elements from the list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4129" y="6326813"/>
            <a:ext cx="7618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is an </a:t>
            </a:r>
            <a:r>
              <a:rPr lang="en-US" dirty="0" err="1"/>
              <a:t>int</a:t>
            </a:r>
            <a:r>
              <a:rPr lang="en-US" dirty="0"/>
              <a:t>, and object is of type </a:t>
            </a:r>
            <a:r>
              <a:rPr lang="en-US" dirty="0" smtClean="0"/>
              <a:t>Object</a:t>
            </a:r>
            <a:r>
              <a:rPr lang="tr-TR" dirty="0" smtClean="0"/>
              <a:t>(it can be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user</a:t>
            </a:r>
            <a:r>
              <a:rPr lang="tr-TR" dirty="0" smtClean="0"/>
              <a:t> </a:t>
            </a:r>
            <a:r>
              <a:rPr lang="tr-TR" dirty="0" err="1" smtClean="0"/>
              <a:t>defined</a:t>
            </a:r>
            <a:r>
              <a:rPr lang="tr-TR" dirty="0" smtClean="0"/>
              <a:t> 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 err="1" smtClean="0"/>
              <a:t>type</a:t>
            </a:r>
            <a:r>
              <a:rPr lang="tr-TR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list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758" y="1690689"/>
            <a:ext cx="8729274" cy="47593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public interface </a:t>
            </a:r>
            <a:r>
              <a:rPr lang="en-US" sz="2000" dirty="0" err="1">
                <a:latin typeface="Courier New"/>
                <a:cs typeface="Courier New"/>
              </a:rPr>
              <a:t>ListInterface</a:t>
            </a:r>
            <a:r>
              <a:rPr lang="en-US" sz="2000" dirty="0"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</a:t>
            </a:r>
            <a:r>
              <a:rPr lang="en-US" sz="2000" dirty="0" err="1">
                <a:latin typeface="Courier New"/>
                <a:cs typeface="Courier New"/>
              </a:rPr>
              <a:t>boolean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isEmpty</a:t>
            </a:r>
            <a:r>
              <a:rPr lang="en-US" sz="2000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size();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void add(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index, Object item)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	throws </a:t>
            </a:r>
            <a:r>
              <a:rPr lang="en-US" sz="2000" dirty="0" err="1">
                <a:latin typeface="Courier New"/>
                <a:cs typeface="Courier New"/>
              </a:rPr>
              <a:t>ListIndexOutOfBounds</a:t>
            </a:r>
            <a:r>
              <a:rPr lang="en-US" sz="20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void add(Object item);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void remove(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index)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	throws </a:t>
            </a:r>
            <a:r>
              <a:rPr lang="en-US" sz="2000" dirty="0" err="1">
                <a:latin typeface="Courier New"/>
                <a:cs typeface="Courier New"/>
              </a:rPr>
              <a:t>ListIndexOutOfBounds</a:t>
            </a:r>
            <a:r>
              <a:rPr lang="en-US" sz="20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void remove(Object item);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Object get(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index)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	throws </a:t>
            </a:r>
            <a:r>
              <a:rPr lang="en-US" sz="2000" dirty="0" err="1">
                <a:latin typeface="Courier New"/>
                <a:cs typeface="Courier New"/>
              </a:rPr>
              <a:t>ListIndexOutOfBounds</a:t>
            </a:r>
            <a:r>
              <a:rPr lang="en-US" sz="20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void clear();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643691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List: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public class </a:t>
            </a:r>
            <a:r>
              <a:rPr lang="en-US" sz="2000" dirty="0" err="1">
                <a:latin typeface="Courier New" charset="0"/>
              </a:rPr>
              <a:t>LinkedList</a:t>
            </a:r>
            <a:r>
              <a:rPr lang="en-US" sz="2000" dirty="0">
                <a:latin typeface="Courier New" charset="0"/>
              </a:rPr>
              <a:t>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  private Node </a:t>
            </a:r>
            <a:r>
              <a:rPr lang="en-US" sz="2000" b="1" dirty="0">
                <a:latin typeface="Courier New" charset="0"/>
              </a:rPr>
              <a:t>head</a:t>
            </a:r>
            <a:r>
              <a:rPr lang="en-US" sz="2000" dirty="0">
                <a:latin typeface="Courier New" charset="0"/>
              </a:rPr>
              <a:t>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  private </a:t>
            </a:r>
            <a:r>
              <a:rPr lang="en-US" sz="2000" dirty="0" err="1">
                <a:latin typeface="Courier New" charset="0"/>
              </a:rPr>
              <a:t>int</a:t>
            </a:r>
            <a:r>
              <a:rPr lang="en-US" sz="2000" dirty="0">
                <a:latin typeface="Courier New" charset="0"/>
              </a:rPr>
              <a:t> </a:t>
            </a:r>
            <a:r>
              <a:rPr lang="en-US" sz="2000" b="1" dirty="0">
                <a:latin typeface="Courier New" charset="0"/>
              </a:rPr>
              <a:t>size</a:t>
            </a:r>
            <a:r>
              <a:rPr lang="en-US" sz="2000" dirty="0">
                <a:latin typeface="Courier New" charset="0"/>
              </a:rPr>
              <a:t>;</a:t>
            </a:r>
          </a:p>
          <a:p>
            <a:pPr lvl="1">
              <a:lnSpc>
                <a:spcPct val="75000"/>
              </a:lnSpc>
              <a:buFontTx/>
              <a:buNone/>
            </a:pPr>
            <a:endParaRPr lang="en-US" sz="2000" dirty="0">
              <a:latin typeface="Courier New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  public </a:t>
            </a:r>
            <a:r>
              <a:rPr lang="en-US" sz="2000" dirty="0" err="1">
                <a:latin typeface="Courier New" charset="0"/>
              </a:rPr>
              <a:t>LinkedList</a:t>
            </a:r>
            <a:r>
              <a:rPr lang="en-US" sz="2000" dirty="0">
                <a:latin typeface="Courier New" charset="0"/>
              </a:rPr>
              <a:t>()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      head = null;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      size = 0;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  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...</a:t>
            </a:r>
          </a:p>
          <a:p>
            <a:pPr lvl="1">
              <a:lnSpc>
                <a:spcPct val="75000"/>
              </a:lnSpc>
              <a:buFontTx/>
              <a:buNone/>
            </a:pPr>
            <a:endParaRPr lang="en-US" sz="2000" dirty="0">
              <a:latin typeface="Courier New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}</a:t>
            </a:r>
          </a:p>
          <a:p>
            <a:endParaRPr lang="en-US" sz="2400" dirty="0"/>
          </a:p>
        </p:txBody>
      </p:sp>
      <p:sp>
        <p:nvSpPr>
          <p:cNvPr id="4" name="Rectangle 52"/>
          <p:cNvSpPr>
            <a:spLocks noChangeArrowheads="1"/>
          </p:cNvSpPr>
          <p:nvPr/>
        </p:nvSpPr>
        <p:spPr bwMode="auto">
          <a:xfrm>
            <a:off x="6781800" y="2209800"/>
            <a:ext cx="1905000" cy="1371600"/>
          </a:xfrm>
          <a:prstGeom prst="rect">
            <a:avLst/>
          </a:prstGeom>
          <a:solidFill>
            <a:srgbClr val="E6E6E6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head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0</a:t>
            </a:r>
          </a:p>
        </p:txBody>
      </p:sp>
      <p:sp>
        <p:nvSpPr>
          <p:cNvPr id="5" name="Rectangle 53"/>
          <p:cNvSpPr>
            <a:spLocks noChangeArrowheads="1"/>
          </p:cNvSpPr>
          <p:nvPr/>
        </p:nvSpPr>
        <p:spPr bwMode="auto">
          <a:xfrm>
            <a:off x="7762875" y="2590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4"/>
          <p:cNvSpPr txBox="1">
            <a:spLocks noChangeArrowheads="1"/>
          </p:cNvSpPr>
          <p:nvPr/>
        </p:nvSpPr>
        <p:spPr bwMode="auto">
          <a:xfrm>
            <a:off x="6781800" y="1814513"/>
            <a:ext cx="11908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Tahoma" charset="0"/>
              </a:rPr>
              <a:t>LinkedList</a:t>
            </a:r>
            <a:endParaRPr lang="en-US" dirty="0">
              <a:latin typeface="Tahoma" charset="0"/>
            </a:endParaRPr>
          </a:p>
        </p:txBody>
      </p:sp>
      <p:sp>
        <p:nvSpPr>
          <p:cNvPr id="7" name="Line 55"/>
          <p:cNvSpPr>
            <a:spLocks noChangeShapeType="1"/>
          </p:cNvSpPr>
          <p:nvPr/>
        </p:nvSpPr>
        <p:spPr bwMode="auto">
          <a:xfrm flipH="1">
            <a:off x="7772400" y="2590800"/>
            <a:ext cx="4572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add to a linked list at a given index?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939800" y="327565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2844800" y="327565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26"/>
          <p:cNvGraphicFramePr>
            <a:graphicFrameLocks noGrp="1"/>
          </p:cNvGraphicFramePr>
          <p:nvPr/>
        </p:nvGraphicFramePr>
        <p:xfrm>
          <a:off x="4749800" y="327565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37"/>
          <p:cNvGraphicFramePr>
            <a:graphicFrameLocks noGrp="1"/>
          </p:cNvGraphicFramePr>
          <p:nvPr/>
        </p:nvGraphicFramePr>
        <p:xfrm>
          <a:off x="6654800" y="327565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48"/>
          <p:cNvSpPr>
            <a:spLocks noChangeShapeType="1"/>
          </p:cNvSpPr>
          <p:nvPr/>
        </p:nvSpPr>
        <p:spPr bwMode="auto">
          <a:xfrm flipV="1">
            <a:off x="1981200" y="388525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9"/>
          <p:cNvSpPr>
            <a:spLocks noChangeShapeType="1"/>
          </p:cNvSpPr>
          <p:nvPr/>
        </p:nvSpPr>
        <p:spPr bwMode="auto">
          <a:xfrm flipV="1">
            <a:off x="3886200" y="388525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50"/>
          <p:cNvSpPr>
            <a:spLocks noChangeShapeType="1"/>
          </p:cNvSpPr>
          <p:nvPr/>
        </p:nvSpPr>
        <p:spPr bwMode="auto">
          <a:xfrm flipV="1">
            <a:off x="5791200" y="388525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51"/>
          <p:cNvSpPr>
            <a:spLocks noChangeShapeType="1"/>
          </p:cNvSpPr>
          <p:nvPr/>
        </p:nvSpPr>
        <p:spPr bwMode="auto">
          <a:xfrm flipH="1">
            <a:off x="7315200" y="368523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add to a linked list at a given index?</a:t>
            </a:r>
          </a:p>
          <a:p>
            <a:pPr lvl="1"/>
            <a:r>
              <a:rPr lang="en-US" dirty="0"/>
              <a:t>Did we consider all the possible cases?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939800" y="327565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2844800" y="327565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26"/>
          <p:cNvGraphicFramePr>
            <a:graphicFrameLocks noGrp="1"/>
          </p:cNvGraphicFramePr>
          <p:nvPr/>
        </p:nvGraphicFramePr>
        <p:xfrm>
          <a:off x="4749800" y="327565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37"/>
          <p:cNvGraphicFramePr>
            <a:graphicFrameLocks noGrp="1"/>
          </p:cNvGraphicFramePr>
          <p:nvPr/>
        </p:nvGraphicFramePr>
        <p:xfrm>
          <a:off x="6654800" y="327565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48"/>
          <p:cNvSpPr>
            <a:spLocks noChangeShapeType="1"/>
          </p:cNvSpPr>
          <p:nvPr/>
        </p:nvSpPr>
        <p:spPr bwMode="auto">
          <a:xfrm flipV="1">
            <a:off x="1981200" y="388525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9"/>
          <p:cNvSpPr>
            <a:spLocks noChangeShapeType="1"/>
          </p:cNvSpPr>
          <p:nvPr/>
        </p:nvSpPr>
        <p:spPr bwMode="auto">
          <a:xfrm flipV="1">
            <a:off x="3886200" y="388525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50"/>
          <p:cNvSpPr>
            <a:spLocks noChangeShapeType="1"/>
          </p:cNvSpPr>
          <p:nvPr/>
        </p:nvSpPr>
        <p:spPr bwMode="auto">
          <a:xfrm flipV="1">
            <a:off x="5791200" y="388525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51"/>
          <p:cNvSpPr>
            <a:spLocks noChangeShapeType="1"/>
          </p:cNvSpPr>
          <p:nvPr/>
        </p:nvSpPr>
        <p:spPr bwMode="auto">
          <a:xfrm flipH="1">
            <a:off x="7315200" y="368523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789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add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9914" cy="475932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public void add(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index, Object item){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if (index&lt;0 || index&gt;size) 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       throw new </a:t>
            </a:r>
            <a:r>
              <a:rPr lang="en-US" sz="1800" dirty="0" err="1">
                <a:latin typeface="Courier New"/>
                <a:cs typeface="Courier New"/>
              </a:rPr>
              <a:t>IndexOutOfBoundsException</a:t>
            </a:r>
            <a:r>
              <a:rPr lang="en-US" sz="1800" dirty="0">
                <a:latin typeface="Courier New"/>
                <a:cs typeface="Courier New"/>
              </a:rPr>
              <a:t>(”out of bounds”);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if (index == 0) {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	head = new </a:t>
            </a:r>
            <a:r>
              <a:rPr lang="en-US" sz="1800" dirty="0" err="1">
                <a:latin typeface="Courier New"/>
                <a:cs typeface="Courier New"/>
              </a:rPr>
              <a:t>Node(item</a:t>
            </a:r>
            <a:r>
              <a:rPr lang="en-US" sz="1800" dirty="0">
                <a:latin typeface="Courier New"/>
                <a:cs typeface="Courier New"/>
              </a:rPr>
              <a:t>, head);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}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else {   // find predecessor of node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	Node </a:t>
            </a:r>
            <a:r>
              <a:rPr lang="en-US" sz="1800" dirty="0" err="1">
                <a:latin typeface="Courier New"/>
                <a:cs typeface="Courier New"/>
              </a:rPr>
              <a:t>curr</a:t>
            </a:r>
            <a:r>
              <a:rPr lang="en-US" sz="1800" dirty="0">
                <a:latin typeface="Courier New"/>
                <a:cs typeface="Courier New"/>
              </a:rPr>
              <a:t> = head;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	for (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=0; </a:t>
            </a:r>
            <a:r>
              <a:rPr lang="en-US" sz="1800" dirty="0" err="1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&lt;index-1; </a:t>
            </a:r>
            <a:r>
              <a:rPr lang="en-US" sz="1800" dirty="0" err="1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++){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	   </a:t>
            </a:r>
            <a:r>
              <a:rPr lang="en-US" sz="1800" dirty="0" err="1">
                <a:latin typeface="Courier New"/>
                <a:cs typeface="Courier New"/>
              </a:rPr>
              <a:t>curr</a:t>
            </a:r>
            <a:r>
              <a:rPr lang="en-US" sz="1800" dirty="0">
                <a:latin typeface="Courier New"/>
                <a:cs typeface="Courier New"/>
              </a:rPr>
              <a:t> = </a:t>
            </a:r>
            <a:r>
              <a:rPr lang="en-US" sz="1800" dirty="0" err="1">
                <a:latin typeface="Courier New"/>
                <a:cs typeface="Courier New"/>
              </a:rPr>
              <a:t>curr.getNext</a:t>
            </a:r>
            <a:r>
              <a:rPr lang="en-US" sz="1800" dirty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	}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	</a:t>
            </a:r>
            <a:r>
              <a:rPr lang="en-US" sz="1800" dirty="0" err="1">
                <a:latin typeface="Courier New"/>
                <a:cs typeface="Courier New"/>
              </a:rPr>
              <a:t>curr.setNext</a:t>
            </a:r>
            <a:r>
              <a:rPr lang="en-US" sz="1800" dirty="0">
                <a:latin typeface="Courier New"/>
                <a:cs typeface="Courier New"/>
              </a:rPr>
              <a:t>(new Node(item, </a:t>
            </a:r>
            <a:r>
              <a:rPr lang="en-US" sz="1800" dirty="0" err="1">
                <a:latin typeface="Courier New"/>
                <a:cs typeface="Courier New"/>
              </a:rPr>
              <a:t>curr.getNext</a:t>
            </a:r>
            <a:r>
              <a:rPr lang="en-US" sz="1800" dirty="0">
                <a:latin typeface="Courier New"/>
                <a:cs typeface="Courier New"/>
              </a:rPr>
              <a:t>()));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}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size++;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endParaRPr lang="en-US" sz="18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>
                <a:latin typeface="Courier New"/>
                <a:cs typeface="Courier New"/>
              </a:rPr>
              <a:t>remove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latin typeface="Courier New" charset="0"/>
              </a:rPr>
              <a:t>// Removes value at a given index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public void remove(</a:t>
            </a:r>
            <a:r>
              <a:rPr lang="en-US" sz="2400" dirty="0" err="1">
                <a:latin typeface="Courier New" charset="0"/>
              </a:rPr>
              <a:t>int</a:t>
            </a:r>
            <a:r>
              <a:rPr lang="en-US" sz="2400" dirty="0">
                <a:latin typeface="Courier New" charset="0"/>
              </a:rPr>
              <a:t> index)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dirty="0"/>
              <a:t>...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latin typeface="Courier New" charset="0"/>
              </a:rPr>
              <a:t>}</a:t>
            </a:r>
          </a:p>
          <a:p>
            <a:pPr lvl="1"/>
            <a:r>
              <a:rPr lang="en-US" sz="2400" dirty="0"/>
              <a:t>How do we remove a node?</a:t>
            </a:r>
          </a:p>
          <a:p>
            <a:pPr lvl="1"/>
            <a:endParaRPr lang="en-US" sz="2400" dirty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Rectangle 47"/>
          <p:cNvSpPr>
            <a:spLocks noChangeArrowheads="1"/>
          </p:cNvSpPr>
          <p:nvPr/>
        </p:nvSpPr>
        <p:spPr bwMode="auto">
          <a:xfrm>
            <a:off x="533400" y="4727470"/>
            <a:ext cx="1905000" cy="1371600"/>
          </a:xfrm>
          <a:prstGeom prst="rect">
            <a:avLst/>
          </a:prstGeom>
          <a:solidFill>
            <a:srgbClr val="E6E6E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head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3</a:t>
            </a:r>
          </a:p>
        </p:txBody>
      </p:sp>
      <p:sp>
        <p:nvSpPr>
          <p:cNvPr id="5" name="Rectangle 48"/>
          <p:cNvSpPr>
            <a:spLocks noChangeArrowheads="1"/>
          </p:cNvSpPr>
          <p:nvPr/>
        </p:nvSpPr>
        <p:spPr bwMode="auto">
          <a:xfrm>
            <a:off x="1514475" y="510847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49"/>
          <p:cNvSpPr>
            <a:spLocks noChangeShapeType="1"/>
          </p:cNvSpPr>
          <p:nvPr/>
        </p:nvSpPr>
        <p:spPr bwMode="auto">
          <a:xfrm flipV="1">
            <a:off x="1724025" y="5108470"/>
            <a:ext cx="1476375" cy="161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Group 54"/>
          <p:cNvGraphicFramePr>
            <a:graphicFrameLocks noGrp="1"/>
          </p:cNvGraphicFramePr>
          <p:nvPr/>
        </p:nvGraphicFramePr>
        <p:xfrm>
          <a:off x="3276600" y="465127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65"/>
          <p:cNvSpPr>
            <a:spLocks noChangeShapeType="1"/>
          </p:cNvSpPr>
          <p:nvPr/>
        </p:nvSpPr>
        <p:spPr bwMode="auto">
          <a:xfrm flipV="1">
            <a:off x="4470400" y="527039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Group 66"/>
          <p:cNvGraphicFramePr>
            <a:graphicFrameLocks noGrp="1"/>
          </p:cNvGraphicFramePr>
          <p:nvPr/>
        </p:nvGraphicFramePr>
        <p:xfrm>
          <a:off x="5270500" y="466079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77"/>
          <p:cNvSpPr>
            <a:spLocks noChangeShapeType="1"/>
          </p:cNvSpPr>
          <p:nvPr/>
        </p:nvSpPr>
        <p:spPr bwMode="auto">
          <a:xfrm flipV="1">
            <a:off x="6464300" y="527992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Group 78"/>
          <p:cNvGraphicFramePr>
            <a:graphicFrameLocks noGrp="1"/>
          </p:cNvGraphicFramePr>
          <p:nvPr/>
        </p:nvGraphicFramePr>
        <p:xfrm>
          <a:off x="7264400" y="467984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Line 89"/>
          <p:cNvSpPr>
            <a:spLocks noChangeShapeType="1"/>
          </p:cNvSpPr>
          <p:nvPr/>
        </p:nvSpPr>
        <p:spPr bwMode="auto">
          <a:xfrm flipH="1">
            <a:off x="7924800" y="508942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0"/>
          <p:cNvSpPr txBox="1">
            <a:spLocks noChangeArrowheads="1"/>
          </p:cNvSpPr>
          <p:nvPr/>
        </p:nvSpPr>
        <p:spPr bwMode="auto">
          <a:xfrm>
            <a:off x="3352800" y="5579958"/>
            <a:ext cx="1190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0</a:t>
            </a:r>
          </a:p>
        </p:txBody>
      </p:sp>
      <p:sp>
        <p:nvSpPr>
          <p:cNvPr id="14" name="Text Box 91"/>
          <p:cNvSpPr txBox="1">
            <a:spLocks noChangeArrowheads="1"/>
          </p:cNvSpPr>
          <p:nvPr/>
        </p:nvSpPr>
        <p:spPr bwMode="auto">
          <a:xfrm>
            <a:off x="5362575" y="5579958"/>
            <a:ext cx="1190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1</a:t>
            </a:r>
          </a:p>
        </p:txBody>
      </p:sp>
      <p:sp>
        <p:nvSpPr>
          <p:cNvPr id="15" name="Text Box 92"/>
          <p:cNvSpPr txBox="1">
            <a:spLocks noChangeArrowheads="1"/>
          </p:cNvSpPr>
          <p:nvPr/>
        </p:nvSpPr>
        <p:spPr bwMode="auto">
          <a:xfrm>
            <a:off x="7343775" y="5579958"/>
            <a:ext cx="1190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2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4662"/>
          </a:xfrm>
        </p:spPr>
        <p:txBody>
          <a:bodyPr/>
          <a:lstStyle/>
          <a:p>
            <a:r>
              <a:rPr lang="en-US" dirty="0"/>
              <a:t>Removing a node from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6323"/>
            <a:ext cx="7886700" cy="4351338"/>
          </a:xfrm>
        </p:spPr>
        <p:txBody>
          <a:bodyPr/>
          <a:lstStyle/>
          <a:p>
            <a:r>
              <a:rPr lang="en-US" sz="2800" dirty="0"/>
              <a:t>Before removing element at index 1:</a:t>
            </a:r>
          </a:p>
          <a:p>
            <a:pPr lvl="1"/>
            <a:endParaRPr lang="en-US" sz="2400" dirty="0"/>
          </a:p>
          <a:p>
            <a:pPr lvl="1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r>
              <a:rPr lang="en-US" sz="2800" dirty="0"/>
              <a:t>After:</a:t>
            </a:r>
          </a:p>
          <a:p>
            <a:endParaRPr lang="en-US" sz="28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62000" y="4681900"/>
            <a:ext cx="1905000" cy="1371600"/>
          </a:xfrm>
          <a:prstGeom prst="rect">
            <a:avLst/>
          </a:prstGeom>
          <a:solidFill>
            <a:srgbClr val="E6E6E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head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2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43075" y="50629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1952625" y="5034325"/>
            <a:ext cx="1400175" cy="19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Group 112"/>
          <p:cNvGraphicFramePr>
            <a:graphicFrameLocks noGrp="1"/>
          </p:cNvGraphicFramePr>
          <p:nvPr/>
        </p:nvGraphicFramePr>
        <p:xfrm>
          <a:off x="3505200" y="4605700"/>
          <a:ext cx="1431925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18"/>
          <p:cNvSpPr>
            <a:spLocks noChangeShapeType="1"/>
          </p:cNvSpPr>
          <p:nvPr/>
        </p:nvSpPr>
        <p:spPr bwMode="auto">
          <a:xfrm flipV="1">
            <a:off x="4699000" y="522482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Group 19"/>
          <p:cNvGraphicFramePr>
            <a:graphicFrameLocks noGrp="1"/>
          </p:cNvGraphicFramePr>
          <p:nvPr/>
        </p:nvGraphicFramePr>
        <p:xfrm>
          <a:off x="5499100" y="461522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30"/>
          <p:cNvSpPr>
            <a:spLocks noChangeShapeType="1"/>
          </p:cNvSpPr>
          <p:nvPr/>
        </p:nvSpPr>
        <p:spPr bwMode="auto">
          <a:xfrm flipH="1">
            <a:off x="6153150" y="502480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0"/>
          <p:cNvSpPr>
            <a:spLocks noChangeArrowheads="1"/>
          </p:cNvSpPr>
          <p:nvPr/>
        </p:nvSpPr>
        <p:spPr bwMode="auto">
          <a:xfrm>
            <a:off x="762000" y="2057400"/>
            <a:ext cx="1905000" cy="1371600"/>
          </a:xfrm>
          <a:prstGeom prst="rect">
            <a:avLst/>
          </a:prstGeom>
          <a:solidFill>
            <a:srgbClr val="E6E6E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head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3</a:t>
            </a:r>
          </a:p>
        </p:txBody>
      </p:sp>
      <p:sp>
        <p:nvSpPr>
          <p:cNvPr id="12" name="Rectangle 71"/>
          <p:cNvSpPr>
            <a:spLocks noChangeArrowheads="1"/>
          </p:cNvSpPr>
          <p:nvPr/>
        </p:nvSpPr>
        <p:spPr bwMode="auto">
          <a:xfrm>
            <a:off x="1743075" y="2438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72"/>
          <p:cNvSpPr>
            <a:spLocks noChangeShapeType="1"/>
          </p:cNvSpPr>
          <p:nvPr/>
        </p:nvSpPr>
        <p:spPr bwMode="auto">
          <a:xfrm flipV="1">
            <a:off x="1952625" y="2409825"/>
            <a:ext cx="1400175" cy="19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4" name="Group 110"/>
          <p:cNvGraphicFramePr>
            <a:graphicFrameLocks noGrp="1"/>
          </p:cNvGraphicFramePr>
          <p:nvPr/>
        </p:nvGraphicFramePr>
        <p:xfrm>
          <a:off x="3505200" y="1981200"/>
          <a:ext cx="1431925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Line 84"/>
          <p:cNvSpPr>
            <a:spLocks noChangeShapeType="1"/>
          </p:cNvSpPr>
          <p:nvPr/>
        </p:nvSpPr>
        <p:spPr bwMode="auto">
          <a:xfrm flipV="1">
            <a:off x="4699000" y="260032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6" name="Group 85"/>
          <p:cNvGraphicFramePr>
            <a:graphicFrameLocks noGrp="1"/>
          </p:cNvGraphicFramePr>
          <p:nvPr/>
        </p:nvGraphicFramePr>
        <p:xfrm>
          <a:off x="5499100" y="199072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Line 96"/>
          <p:cNvSpPr>
            <a:spLocks noChangeShapeType="1"/>
          </p:cNvSpPr>
          <p:nvPr/>
        </p:nvSpPr>
        <p:spPr bwMode="auto">
          <a:xfrm flipV="1">
            <a:off x="6692900" y="260985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8" name="Group 97"/>
          <p:cNvGraphicFramePr>
            <a:graphicFrameLocks noGrp="1"/>
          </p:cNvGraphicFramePr>
          <p:nvPr/>
        </p:nvGraphicFramePr>
        <p:xfrm>
          <a:off x="7493000" y="200977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Line 108"/>
          <p:cNvSpPr>
            <a:spLocks noChangeShapeType="1"/>
          </p:cNvSpPr>
          <p:nvPr/>
        </p:nvSpPr>
        <p:spPr bwMode="auto">
          <a:xfrm flipH="1">
            <a:off x="8153400" y="241935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13"/>
          <p:cNvSpPr txBox="1">
            <a:spLocks noChangeArrowheads="1"/>
          </p:cNvSpPr>
          <p:nvPr/>
        </p:nvSpPr>
        <p:spPr bwMode="auto">
          <a:xfrm>
            <a:off x="3600450" y="28479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0</a:t>
            </a:r>
          </a:p>
        </p:txBody>
      </p:sp>
      <p:sp>
        <p:nvSpPr>
          <p:cNvPr id="21" name="Text Box 114"/>
          <p:cNvSpPr txBox="1">
            <a:spLocks noChangeArrowheads="1"/>
          </p:cNvSpPr>
          <p:nvPr/>
        </p:nvSpPr>
        <p:spPr bwMode="auto">
          <a:xfrm>
            <a:off x="5610225" y="28479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1</a:t>
            </a:r>
          </a:p>
        </p:txBody>
      </p:sp>
      <p:sp>
        <p:nvSpPr>
          <p:cNvPr id="22" name="Text Box 115"/>
          <p:cNvSpPr txBox="1">
            <a:spLocks noChangeArrowheads="1"/>
          </p:cNvSpPr>
          <p:nvPr/>
        </p:nvSpPr>
        <p:spPr bwMode="auto">
          <a:xfrm>
            <a:off x="7591425" y="28479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2</a:t>
            </a:r>
          </a:p>
        </p:txBody>
      </p:sp>
      <p:sp>
        <p:nvSpPr>
          <p:cNvPr id="23" name="Text Box 116"/>
          <p:cNvSpPr txBox="1">
            <a:spLocks noChangeArrowheads="1"/>
          </p:cNvSpPr>
          <p:nvPr/>
        </p:nvSpPr>
        <p:spPr bwMode="auto">
          <a:xfrm>
            <a:off x="3619500" y="549152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0</a:t>
            </a:r>
          </a:p>
        </p:txBody>
      </p:sp>
      <p:sp>
        <p:nvSpPr>
          <p:cNvPr id="24" name="Text Box 117"/>
          <p:cNvSpPr txBox="1">
            <a:spLocks noChangeArrowheads="1"/>
          </p:cNvSpPr>
          <p:nvPr/>
        </p:nvSpPr>
        <p:spPr bwMode="auto">
          <a:xfrm>
            <a:off x="5629275" y="549152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1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6924"/>
          </a:xfrm>
        </p:spPr>
        <p:txBody>
          <a:bodyPr/>
          <a:lstStyle/>
          <a:p>
            <a:r>
              <a:rPr lang="en-US" dirty="0"/>
              <a:t>Removing the first node from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5031"/>
            <a:ext cx="7886700" cy="4351338"/>
          </a:xfrm>
        </p:spPr>
        <p:txBody>
          <a:bodyPr/>
          <a:lstStyle/>
          <a:p>
            <a:r>
              <a:rPr lang="en-US" sz="2800" dirty="0"/>
              <a:t>Before removing element at index 0: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>
              <a:buNone/>
            </a:pPr>
            <a:endParaRPr lang="en-US" sz="2400" dirty="0"/>
          </a:p>
          <a:p>
            <a:r>
              <a:rPr lang="en-US" sz="2800" dirty="0"/>
              <a:t>After:</a:t>
            </a:r>
          </a:p>
          <a:p>
            <a:endParaRPr lang="en-US" sz="28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62000" y="4705640"/>
            <a:ext cx="1905000" cy="1371600"/>
          </a:xfrm>
          <a:prstGeom prst="rect">
            <a:avLst/>
          </a:prstGeom>
          <a:solidFill>
            <a:srgbClr val="E6E6E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b="1" dirty="0">
                <a:latin typeface="Tahoma" charset="0"/>
              </a:rPr>
              <a:t>head</a:t>
            </a:r>
            <a:r>
              <a:rPr lang="en-US" dirty="0">
                <a:latin typeface="Tahoma" charset="0"/>
              </a:rPr>
              <a:t>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2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43075" y="508664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1952625" y="5058065"/>
            <a:ext cx="1400175" cy="19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Group 7"/>
          <p:cNvGraphicFramePr>
            <a:graphicFrameLocks noGrp="1"/>
          </p:cNvGraphicFramePr>
          <p:nvPr/>
        </p:nvGraphicFramePr>
        <p:xfrm>
          <a:off x="3505200" y="462944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18"/>
          <p:cNvSpPr>
            <a:spLocks noChangeShapeType="1"/>
          </p:cNvSpPr>
          <p:nvPr/>
        </p:nvSpPr>
        <p:spPr bwMode="auto">
          <a:xfrm flipV="1">
            <a:off x="4699000" y="524856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Group 19"/>
          <p:cNvGraphicFramePr>
            <a:graphicFrameLocks noGrp="1"/>
          </p:cNvGraphicFramePr>
          <p:nvPr/>
        </p:nvGraphicFramePr>
        <p:xfrm>
          <a:off x="5499100" y="463896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30"/>
          <p:cNvSpPr>
            <a:spLocks noChangeShapeType="1"/>
          </p:cNvSpPr>
          <p:nvPr/>
        </p:nvSpPr>
        <p:spPr bwMode="auto">
          <a:xfrm flipH="1">
            <a:off x="6153150" y="504854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1"/>
          <p:cNvSpPr>
            <a:spLocks noChangeArrowheads="1"/>
          </p:cNvSpPr>
          <p:nvPr/>
        </p:nvSpPr>
        <p:spPr bwMode="auto">
          <a:xfrm>
            <a:off x="762000" y="2057400"/>
            <a:ext cx="1905000" cy="1371600"/>
          </a:xfrm>
          <a:prstGeom prst="rect">
            <a:avLst/>
          </a:prstGeom>
          <a:solidFill>
            <a:srgbClr val="E6E6E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b="1" dirty="0">
                <a:latin typeface="Tahoma" charset="0"/>
              </a:rPr>
              <a:t>head</a:t>
            </a:r>
            <a:r>
              <a:rPr lang="en-US" dirty="0">
                <a:latin typeface="Tahoma" charset="0"/>
              </a:rPr>
              <a:t>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3</a:t>
            </a: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1743075" y="2438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3"/>
          <p:cNvSpPr>
            <a:spLocks noChangeShapeType="1"/>
          </p:cNvSpPr>
          <p:nvPr/>
        </p:nvSpPr>
        <p:spPr bwMode="auto">
          <a:xfrm flipV="1">
            <a:off x="1952625" y="2409825"/>
            <a:ext cx="1400175" cy="19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4" name="Group 34"/>
          <p:cNvGraphicFramePr>
            <a:graphicFrameLocks noGrp="1"/>
          </p:cNvGraphicFramePr>
          <p:nvPr/>
        </p:nvGraphicFramePr>
        <p:xfrm>
          <a:off x="3505200" y="1981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Line 45"/>
          <p:cNvSpPr>
            <a:spLocks noChangeShapeType="1"/>
          </p:cNvSpPr>
          <p:nvPr/>
        </p:nvSpPr>
        <p:spPr bwMode="auto">
          <a:xfrm flipV="1">
            <a:off x="4699000" y="260032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6" name="Group 46"/>
          <p:cNvGraphicFramePr>
            <a:graphicFrameLocks noGrp="1"/>
          </p:cNvGraphicFramePr>
          <p:nvPr/>
        </p:nvGraphicFramePr>
        <p:xfrm>
          <a:off x="5499100" y="199072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Line 57"/>
          <p:cNvSpPr>
            <a:spLocks noChangeShapeType="1"/>
          </p:cNvSpPr>
          <p:nvPr/>
        </p:nvSpPr>
        <p:spPr bwMode="auto">
          <a:xfrm flipV="1">
            <a:off x="6692900" y="260985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8" name="Group 58"/>
          <p:cNvGraphicFramePr>
            <a:graphicFrameLocks noGrp="1"/>
          </p:cNvGraphicFramePr>
          <p:nvPr/>
        </p:nvGraphicFramePr>
        <p:xfrm>
          <a:off x="7493000" y="200977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Line 69"/>
          <p:cNvSpPr>
            <a:spLocks noChangeShapeType="1"/>
          </p:cNvSpPr>
          <p:nvPr/>
        </p:nvSpPr>
        <p:spPr bwMode="auto">
          <a:xfrm flipH="1">
            <a:off x="8153400" y="241935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71"/>
          <p:cNvSpPr txBox="1">
            <a:spLocks noChangeArrowheads="1"/>
          </p:cNvSpPr>
          <p:nvPr/>
        </p:nvSpPr>
        <p:spPr bwMode="auto">
          <a:xfrm>
            <a:off x="3600450" y="28479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0</a:t>
            </a:r>
          </a:p>
        </p:txBody>
      </p:sp>
      <p:sp>
        <p:nvSpPr>
          <p:cNvPr id="21" name="Text Box 72"/>
          <p:cNvSpPr txBox="1">
            <a:spLocks noChangeArrowheads="1"/>
          </p:cNvSpPr>
          <p:nvPr/>
        </p:nvSpPr>
        <p:spPr bwMode="auto">
          <a:xfrm>
            <a:off x="5610225" y="28479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1</a:t>
            </a:r>
          </a:p>
        </p:txBody>
      </p:sp>
      <p:sp>
        <p:nvSpPr>
          <p:cNvPr id="22" name="Text Box 73"/>
          <p:cNvSpPr txBox="1">
            <a:spLocks noChangeArrowheads="1"/>
          </p:cNvSpPr>
          <p:nvPr/>
        </p:nvSpPr>
        <p:spPr bwMode="auto">
          <a:xfrm>
            <a:off x="7591425" y="28479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2</a:t>
            </a:r>
          </a:p>
        </p:txBody>
      </p:sp>
      <p:sp>
        <p:nvSpPr>
          <p:cNvPr id="23" name="Text Box 74"/>
          <p:cNvSpPr txBox="1">
            <a:spLocks noChangeArrowheads="1"/>
          </p:cNvSpPr>
          <p:nvPr/>
        </p:nvSpPr>
        <p:spPr bwMode="auto">
          <a:xfrm>
            <a:off x="3619500" y="551526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0</a:t>
            </a:r>
          </a:p>
        </p:txBody>
      </p:sp>
      <p:sp>
        <p:nvSpPr>
          <p:cNvPr id="24" name="Text Box 75"/>
          <p:cNvSpPr txBox="1">
            <a:spLocks noChangeArrowheads="1"/>
          </p:cNvSpPr>
          <p:nvPr/>
        </p:nvSpPr>
        <p:spPr bwMode="auto">
          <a:xfrm>
            <a:off x="5629275" y="551526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685800" y="223837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Implementing ADTs</a:t>
            </a: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228600" y="1147762"/>
            <a:ext cx="8686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mtClean="0"/>
              <a:t>The operations and behaviors are already specified.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For instance, every </a:t>
            </a:r>
            <a:r>
              <a:rPr lang="en-US" altLang="en-US" i="1" smtClean="0"/>
              <a:t>Stack</a:t>
            </a:r>
            <a:r>
              <a:rPr lang="en-US" altLang="en-US" smtClean="0"/>
              <a:t> has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altLang="en-US" smtClean="0"/>
              <a:t> and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peek</a:t>
            </a:r>
            <a:r>
              <a:rPr lang="en-US" altLang="en-US" smtClean="0">
                <a:cs typeface="Consolas" panose="020B0609020204030204" pitchFamily="49" charset="0"/>
              </a:rPr>
              <a:t> methods.</a:t>
            </a:r>
            <a:endParaRPr lang="en-US" altLang="en-US" smtClean="0"/>
          </a:p>
          <a:p>
            <a:pPr lvl="1">
              <a:lnSpc>
                <a:spcPct val="90000"/>
              </a:lnSpc>
            </a:pPr>
            <a:r>
              <a:rPr lang="en-US" altLang="en-US" smtClean="0"/>
              <a:t>Think Java interface.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But given an interface describing an ADT, how implement it?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Must decide which internal storage container to use to hold the items in the ADT.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Currently, few choices: arrays anyone?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Later add linked structures.</a:t>
            </a:r>
          </a:p>
        </p:txBody>
      </p:sp>
    </p:spTree>
    <p:extLst>
      <p:ext uri="{BB962C8B-B14F-4D97-AF65-F5344CB8AC3E}">
        <p14:creationId xmlns:p14="http://schemas.microsoft.com/office/powerpoint/2010/main" val="146332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97320"/>
          </a:xfrm>
        </p:spPr>
        <p:txBody>
          <a:bodyPr/>
          <a:lstStyle/>
          <a:p>
            <a:r>
              <a:rPr lang="en-US" dirty="0"/>
              <a:t>List with a single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/>
          <a:lstStyle/>
          <a:p>
            <a:pPr>
              <a:tabLst>
                <a:tab pos="5715000" algn="l"/>
              </a:tabLst>
            </a:pPr>
            <a:r>
              <a:rPr lang="en-US" sz="2800" dirty="0"/>
              <a:t>Before:	After:</a:t>
            </a:r>
          </a:p>
          <a:p>
            <a:pPr lvl="1">
              <a:tabLst>
                <a:tab pos="5715000" algn="l"/>
              </a:tabLst>
            </a:pPr>
            <a:endParaRPr lang="en-US" sz="2400" dirty="0"/>
          </a:p>
          <a:p>
            <a:pPr lvl="1">
              <a:tabLst>
                <a:tab pos="5715000" algn="l"/>
              </a:tabLst>
            </a:pPr>
            <a:endParaRPr lang="en-US" sz="2400" dirty="0"/>
          </a:p>
          <a:p>
            <a:pPr lvl="1">
              <a:tabLst>
                <a:tab pos="5715000" algn="l"/>
              </a:tabLst>
            </a:pPr>
            <a:endParaRPr lang="en-US" sz="2400" dirty="0"/>
          </a:p>
          <a:p>
            <a:pPr lvl="1">
              <a:tabLst>
                <a:tab pos="5715000" algn="l"/>
              </a:tabLst>
            </a:pPr>
            <a:endParaRPr lang="en-US" sz="2400" dirty="0"/>
          </a:p>
          <a:p>
            <a:pPr lvl="1">
              <a:tabLst>
                <a:tab pos="5715000" algn="l"/>
              </a:tabLst>
            </a:pPr>
            <a:endParaRPr lang="en-US" sz="2400" dirty="0"/>
          </a:p>
          <a:p>
            <a:pPr lvl="1">
              <a:tabLst>
                <a:tab pos="5715000" algn="l"/>
              </a:tabLst>
            </a:pPr>
            <a:endParaRPr lang="en-US" sz="2400" dirty="0"/>
          </a:p>
          <a:p>
            <a:pPr lvl="1">
              <a:tabLst>
                <a:tab pos="5715000" algn="l"/>
              </a:tabLst>
            </a:pPr>
            <a:r>
              <a:rPr lang="en-US" sz="2400" dirty="0"/>
              <a:t>We must change head to </a:t>
            </a:r>
            <a:r>
              <a:rPr lang="en-US" sz="2400" dirty="0">
                <a:latin typeface="Courier New" charset="0"/>
              </a:rPr>
              <a:t>null</a:t>
            </a:r>
            <a:r>
              <a:rPr lang="en-US" sz="2400" dirty="0"/>
              <a:t>.</a:t>
            </a:r>
          </a:p>
          <a:p>
            <a:pPr lvl="1">
              <a:tabLst>
                <a:tab pos="5715000" algn="l"/>
              </a:tabLst>
            </a:pPr>
            <a:r>
              <a:rPr lang="en-US" sz="2400" dirty="0"/>
              <a:t>Do we need a special case to handle this?</a:t>
            </a:r>
          </a:p>
          <a:p>
            <a:endParaRPr lang="en-US" sz="28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172200" y="2057400"/>
            <a:ext cx="1905000" cy="1371600"/>
          </a:xfrm>
          <a:prstGeom prst="rect">
            <a:avLst/>
          </a:prstGeom>
          <a:solidFill>
            <a:srgbClr val="E6E6E6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head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0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153275" y="2438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7162800" y="2438400"/>
            <a:ext cx="4572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762000" y="2057400"/>
            <a:ext cx="1905000" cy="1371600"/>
          </a:xfrm>
          <a:prstGeom prst="rect">
            <a:avLst/>
          </a:prstGeom>
          <a:solidFill>
            <a:srgbClr val="E6E6E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head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1</a:t>
            </a: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1743075" y="2438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24"/>
          <p:cNvSpPr>
            <a:spLocks noChangeShapeType="1"/>
          </p:cNvSpPr>
          <p:nvPr/>
        </p:nvSpPr>
        <p:spPr bwMode="auto">
          <a:xfrm flipV="1">
            <a:off x="1952625" y="2409825"/>
            <a:ext cx="1400175" cy="19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Group 25"/>
          <p:cNvGraphicFramePr>
            <a:graphicFrameLocks noGrp="1"/>
          </p:cNvGraphicFramePr>
          <p:nvPr/>
        </p:nvGraphicFramePr>
        <p:xfrm>
          <a:off x="3505200" y="1981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Line 36"/>
          <p:cNvSpPr>
            <a:spLocks noChangeShapeType="1"/>
          </p:cNvSpPr>
          <p:nvPr/>
        </p:nvSpPr>
        <p:spPr bwMode="auto">
          <a:xfrm flipH="1">
            <a:off x="4171950" y="238125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3600450" y="28479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333333"/>
                </a:solidFill>
                <a:latin typeface="Tahoma" charset="0"/>
              </a:rPr>
              <a:t>element 0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sz="3600" dirty="0">
                <a:latin typeface="Courier New"/>
                <a:cs typeface="Courier New"/>
              </a:rPr>
              <a:t>remove</a:t>
            </a:r>
            <a:r>
              <a:rPr lang="en-US" dirty="0"/>
              <a:t>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759325"/>
          </a:xfrm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public void </a:t>
            </a:r>
            <a:r>
              <a:rPr lang="en-US" sz="1800" dirty="0" err="1">
                <a:latin typeface="Courier New" charset="0"/>
              </a:rPr>
              <a:t>remove(int</a:t>
            </a:r>
            <a:r>
              <a:rPr lang="en-US" sz="1800" dirty="0">
                <a:latin typeface="Courier New" charset="0"/>
              </a:rPr>
              <a:t> index)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charset="0"/>
              </a:rPr>
              <a:t>		if (index&lt;0 || index &gt;= size)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charset="0"/>
              </a:rPr>
              <a:t>			throw new </a:t>
            </a:r>
            <a:r>
              <a:rPr lang="en-US" sz="1800" dirty="0" err="1">
                <a:latin typeface="Courier New" charset="0"/>
              </a:rPr>
              <a:t>IndexOutOfBoundsException</a:t>
            </a:r>
            <a:endParaRPr lang="en-US" sz="18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charset="0"/>
              </a:rPr>
              <a:t>				 ("List index out of bounds");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if (index == 0)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        // special case: removing first element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charset="0"/>
              </a:rPr>
              <a:t>        head = </a:t>
            </a:r>
            <a:r>
              <a:rPr lang="en-US" sz="1800" b="1" dirty="0" err="1">
                <a:latin typeface="Courier New" charset="0"/>
              </a:rPr>
              <a:t>head.getNext</a:t>
            </a:r>
            <a:r>
              <a:rPr lang="en-US" sz="1800" b="1" dirty="0">
                <a:latin typeface="Courier New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} else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        // removing from elsewhere in the list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    Node current = head;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    for (</a:t>
            </a: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 = 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 &lt; index 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- 1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        current = </a:t>
            </a:r>
            <a:r>
              <a:rPr lang="en-US" sz="1800" dirty="0" err="1">
                <a:latin typeface="Courier New" charset="0"/>
              </a:rPr>
              <a:t>current.getNext</a:t>
            </a:r>
            <a:r>
              <a:rPr lang="en-US" sz="1800" dirty="0">
                <a:latin typeface="Courier New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  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 err="1">
                <a:latin typeface="Courier New" charset="0"/>
              </a:rPr>
              <a:t>current.setNext(current.getNext().getNext</a:t>
            </a:r>
            <a:r>
              <a:rPr lang="en-US" sz="1800" b="1" dirty="0">
                <a:latin typeface="Courier New" charset="0"/>
              </a:rPr>
              <a:t>());</a:t>
            </a:r>
            <a:endParaRPr lang="en-US" sz="1800" dirty="0">
              <a:latin typeface="Courier New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size--;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}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clear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implement a method for removing all the elements from a linked list?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clear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public void clear() {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head = null;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}</a:t>
            </a:r>
          </a:p>
          <a:p>
            <a:pPr marL="0" indent="0">
              <a:buNone/>
            </a:pPr>
            <a:endParaRPr lang="en-US" sz="2000" dirty="0">
              <a:latin typeface="Courier New"/>
              <a:cs typeface="Courier New"/>
            </a:endParaRPr>
          </a:p>
          <a:p>
            <a:pPr>
              <a:buFont typeface="Wingdings" charset="2"/>
              <a:buChar char="q"/>
            </a:pPr>
            <a:r>
              <a:rPr lang="en-US" sz="2400" dirty="0">
                <a:cs typeface="Courier New"/>
              </a:rPr>
              <a:t>Where did all the memory go?</a:t>
            </a:r>
          </a:p>
          <a:p>
            <a:pPr>
              <a:buFont typeface="Wingdings" charset="2"/>
              <a:buChar char="q"/>
            </a:pPr>
            <a:r>
              <a:rPr lang="en-US" sz="2400" dirty="0">
                <a:cs typeface="Courier New"/>
              </a:rPr>
              <a:t>Java’s garbage collection mechanism takes care of it!</a:t>
            </a:r>
          </a:p>
          <a:p>
            <a:pPr>
              <a:buFont typeface="Wingdings" charset="2"/>
              <a:buChar char="q"/>
            </a:pPr>
            <a:r>
              <a:rPr lang="en-US" sz="2400" dirty="0">
                <a:cs typeface="Courier New"/>
              </a:rPr>
              <a:t>An object is </a:t>
            </a:r>
            <a:r>
              <a:rPr lang="en-US" sz="2400" dirty="0" err="1">
                <a:cs typeface="Courier New"/>
              </a:rPr>
              <a:t>elligible</a:t>
            </a:r>
            <a:r>
              <a:rPr lang="en-US" sz="2400" dirty="0">
                <a:cs typeface="Courier New"/>
              </a:rPr>
              <a:t> for garbage collection when it is no longer accessible (cyclical references don’t count!)</a:t>
            </a:r>
          </a:p>
          <a:p>
            <a:pPr marL="0" indent="0">
              <a:buNone/>
            </a:pPr>
            <a:endParaRPr lang="en-US" sz="2400" dirty="0">
              <a:cs typeface="Courier New"/>
            </a:endParaRPr>
          </a:p>
          <a:p>
            <a:pPr>
              <a:buFont typeface="Wingdings" charset="2"/>
              <a:buChar char="q"/>
            </a:pPr>
            <a:r>
              <a:rPr lang="en-US" sz="2400" dirty="0">
                <a:cs typeface="Courier New"/>
              </a:rPr>
              <a:t>In C/C++ the programmer needs to release unused memory explicitly</a:t>
            </a:r>
          </a:p>
        </p:txBody>
      </p:sp>
    </p:spTree>
    <p:extLst>
      <p:ext uri="{BB962C8B-B14F-4D97-AF65-F5344CB8AC3E}">
        <p14:creationId xmlns:p14="http://schemas.microsoft.com/office/powerpoint/2010/main" val="23396069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1807" y="2218189"/>
            <a:ext cx="5784905" cy="26008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Circular linked list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Doubly linked list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What are the advantages and disadvantages of a doubly linked list?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9909" y="1295400"/>
            <a:ext cx="4445000" cy="762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00239" y="6267458"/>
            <a:ext cx="43158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image from:  http://</a:t>
            </a:r>
            <a:r>
              <a:rPr lang="en-US" sz="1400" dirty="0" err="1"/>
              <a:t>en.wikipedia.org</a:t>
            </a:r>
            <a:r>
              <a:rPr lang="en-US" sz="1400" dirty="0"/>
              <a:t>/wiki/</a:t>
            </a:r>
            <a:r>
              <a:rPr lang="en-US" sz="1400" dirty="0" err="1"/>
              <a:t>Linked_list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817720" y="135001"/>
            <a:ext cx="77724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latin typeface="Britannic Bold" panose="020B0903060703020204" pitchFamily="34" charset="0"/>
              </a:rPr>
              <a:t>Motivation</a:t>
            </a: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589124" y="973201"/>
            <a:ext cx="8000996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57200" lvl="0" indent="-457200">
              <a:spcBef>
                <a:spcPts val="1200"/>
              </a:spcBef>
              <a:buClr>
                <a:schemeClr val="bg2"/>
              </a:buClr>
              <a:buSzPct val="100000"/>
              <a:buFont typeface="Wingdings" pitchFamily="2" charset="2"/>
              <a:buChar char="q"/>
              <a:defRPr/>
            </a:pPr>
            <a:r>
              <a:rPr lang="en-GB" sz="2400" b="1" dirty="0" smtClean="0">
                <a:solidFill>
                  <a:srgbClr val="C00000"/>
                </a:solidFill>
              </a:rPr>
              <a:t>List</a:t>
            </a:r>
            <a:r>
              <a:rPr lang="en-GB" sz="2400" dirty="0" smtClean="0">
                <a:solidFill>
                  <a:srgbClr val="0000FF"/>
                </a:solidFill>
              </a:rPr>
              <a:t> is one of the most basic types of data collection</a:t>
            </a:r>
          </a:p>
          <a:p>
            <a:pPr marL="857250" lvl="1" indent="-322263">
              <a:spcBef>
                <a:spcPts val="600"/>
              </a:spcBef>
              <a:buSzPct val="120000"/>
              <a:buFont typeface="Wingdings" pitchFamily="2" charset="2"/>
              <a:buChar char="§"/>
              <a:defRPr/>
            </a:pPr>
            <a:r>
              <a:rPr lang="en-GB" sz="2000" dirty="0" smtClean="0"/>
              <a:t>For example, list of groceries, list of modules, list of friends, etc.</a:t>
            </a:r>
          </a:p>
          <a:p>
            <a:pPr marL="857250" lvl="1" indent="-322263">
              <a:spcBef>
                <a:spcPts val="600"/>
              </a:spcBef>
              <a:buSzPct val="120000"/>
              <a:buFont typeface="Wingdings" pitchFamily="2" charset="2"/>
              <a:buChar char="§"/>
              <a:defRPr/>
            </a:pPr>
            <a:r>
              <a:rPr lang="en-GB" sz="2000" dirty="0" smtClean="0"/>
              <a:t>In general, we keep items of the </a:t>
            </a:r>
            <a:r>
              <a:rPr lang="en-GB" sz="2000" dirty="0" smtClean="0">
                <a:solidFill>
                  <a:srgbClr val="C00000"/>
                </a:solidFill>
              </a:rPr>
              <a:t>same type (class) </a:t>
            </a:r>
            <a:r>
              <a:rPr lang="en-GB" sz="2000" dirty="0" smtClean="0"/>
              <a:t>in one list</a:t>
            </a:r>
          </a:p>
          <a:p>
            <a:pPr marL="457200" lvl="0" indent="-457200">
              <a:spcBef>
                <a:spcPts val="1200"/>
              </a:spcBef>
              <a:buClr>
                <a:schemeClr val="bg2"/>
              </a:buClr>
              <a:buSzPct val="100000"/>
              <a:buFont typeface="Wingdings" pitchFamily="2" charset="2"/>
              <a:buChar char="q"/>
              <a:defRPr/>
            </a:pPr>
            <a:r>
              <a:rPr lang="en-GB" sz="2400" dirty="0" smtClean="0">
                <a:solidFill>
                  <a:srgbClr val="0000FF"/>
                </a:solidFill>
              </a:rPr>
              <a:t>Typical Operations on a data collection</a:t>
            </a:r>
          </a:p>
          <a:p>
            <a:pPr marL="857250" lvl="1" indent="-322263">
              <a:spcBef>
                <a:spcPts val="600"/>
              </a:spcBef>
              <a:buSzPct val="120000"/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rgbClr val="C00000"/>
                </a:solidFill>
              </a:rPr>
              <a:t>Add</a:t>
            </a:r>
            <a:r>
              <a:rPr lang="en-GB" sz="2000" dirty="0" smtClean="0"/>
              <a:t> data</a:t>
            </a:r>
          </a:p>
          <a:p>
            <a:pPr marL="857250" lvl="1" indent="-322263">
              <a:spcBef>
                <a:spcPts val="600"/>
              </a:spcBef>
              <a:buSzPct val="120000"/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rgbClr val="C00000"/>
                </a:solidFill>
              </a:rPr>
              <a:t>Remove </a:t>
            </a:r>
            <a:r>
              <a:rPr lang="en-GB" sz="2000" dirty="0" smtClean="0"/>
              <a:t>data</a:t>
            </a:r>
          </a:p>
          <a:p>
            <a:pPr marL="857250" lvl="1" indent="-322263">
              <a:spcBef>
                <a:spcPts val="600"/>
              </a:spcBef>
              <a:buSzPct val="120000"/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rgbClr val="C00000"/>
                </a:solidFill>
              </a:rPr>
              <a:t>Query</a:t>
            </a:r>
            <a:r>
              <a:rPr lang="en-GB" sz="2000" dirty="0" smtClean="0"/>
              <a:t> data</a:t>
            </a:r>
          </a:p>
          <a:p>
            <a:pPr marL="857250" lvl="1" indent="-322263">
              <a:spcBef>
                <a:spcPts val="600"/>
              </a:spcBef>
              <a:buSzPct val="120000"/>
              <a:buFont typeface="Wingdings" pitchFamily="2" charset="2"/>
              <a:buChar char="§"/>
              <a:defRPr/>
            </a:pPr>
            <a:r>
              <a:rPr lang="en-GB" sz="2000" dirty="0" smtClean="0"/>
              <a:t>The details of the operations vary from application to application. The overall theme is the </a:t>
            </a:r>
            <a:r>
              <a:rPr lang="en-GB" sz="2000" dirty="0" smtClean="0">
                <a:solidFill>
                  <a:srgbClr val="C00000"/>
                </a:solidFill>
              </a:rPr>
              <a:t>management of data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7599525" y="211201"/>
            <a:ext cx="1158983" cy="1171948"/>
            <a:chOff x="4354" y="160"/>
            <a:chExt cx="1162" cy="1175"/>
          </a:xfrm>
        </p:grpSpPr>
        <p:sp>
          <p:nvSpPr>
            <p:cNvPr id="12" name="Freeform 11"/>
            <p:cNvSpPr>
              <a:spLocks noChangeArrowheads="1"/>
            </p:cNvSpPr>
            <p:nvPr/>
          </p:nvSpPr>
          <p:spPr bwMode="auto">
            <a:xfrm>
              <a:off x="5112" y="906"/>
              <a:ext cx="404" cy="429"/>
            </a:xfrm>
            <a:custGeom>
              <a:avLst/>
              <a:gdLst>
                <a:gd name="T0" fmla="*/ 1054 w 1780"/>
                <a:gd name="T1" fmla="*/ 132 h 1890"/>
                <a:gd name="T2" fmla="*/ 953 w 1780"/>
                <a:gd name="T3" fmla="*/ 70 h 1890"/>
                <a:gd name="T4" fmla="*/ 842 w 1780"/>
                <a:gd name="T5" fmla="*/ 26 h 1890"/>
                <a:gd name="T6" fmla="*/ 728 w 1780"/>
                <a:gd name="T7" fmla="*/ 0 h 1890"/>
                <a:gd name="T8" fmla="*/ 609 w 1780"/>
                <a:gd name="T9" fmla="*/ 4 h 1890"/>
                <a:gd name="T10" fmla="*/ 494 w 1780"/>
                <a:gd name="T11" fmla="*/ 26 h 1890"/>
                <a:gd name="T12" fmla="*/ 383 w 1780"/>
                <a:gd name="T13" fmla="*/ 70 h 1890"/>
                <a:gd name="T14" fmla="*/ 282 w 1780"/>
                <a:gd name="T15" fmla="*/ 136 h 1890"/>
                <a:gd name="T16" fmla="*/ 507 w 1780"/>
                <a:gd name="T17" fmla="*/ 450 h 1890"/>
                <a:gd name="T18" fmla="*/ 564 w 1780"/>
                <a:gd name="T19" fmla="*/ 423 h 1890"/>
                <a:gd name="T20" fmla="*/ 639 w 1780"/>
                <a:gd name="T21" fmla="*/ 405 h 1890"/>
                <a:gd name="T22" fmla="*/ 723 w 1780"/>
                <a:gd name="T23" fmla="*/ 410 h 1890"/>
                <a:gd name="T24" fmla="*/ 789 w 1780"/>
                <a:gd name="T25" fmla="*/ 436 h 1890"/>
                <a:gd name="T26" fmla="*/ 860 w 1780"/>
                <a:gd name="T27" fmla="*/ 480 h 1890"/>
                <a:gd name="T28" fmla="*/ 1338 w 1780"/>
                <a:gd name="T29" fmla="*/ 957 h 1890"/>
                <a:gd name="T30" fmla="*/ 1377 w 1780"/>
                <a:gd name="T31" fmla="*/ 1032 h 1890"/>
                <a:gd name="T32" fmla="*/ 1404 w 1780"/>
                <a:gd name="T33" fmla="*/ 1116 h 1890"/>
                <a:gd name="T34" fmla="*/ 1404 w 1780"/>
                <a:gd name="T35" fmla="*/ 1195 h 1890"/>
                <a:gd name="T36" fmla="*/ 1382 w 1780"/>
                <a:gd name="T37" fmla="*/ 1285 h 1890"/>
                <a:gd name="T38" fmla="*/ 1347 w 1780"/>
                <a:gd name="T39" fmla="*/ 1355 h 1890"/>
                <a:gd name="T40" fmla="*/ 1289 w 1780"/>
                <a:gd name="T41" fmla="*/ 1417 h 1890"/>
                <a:gd name="T42" fmla="*/ 1219 w 1780"/>
                <a:gd name="T43" fmla="*/ 1457 h 1890"/>
                <a:gd name="T44" fmla="*/ 1148 w 1780"/>
                <a:gd name="T45" fmla="*/ 1483 h 1890"/>
                <a:gd name="T46" fmla="*/ 1063 w 1780"/>
                <a:gd name="T47" fmla="*/ 1479 h 1890"/>
                <a:gd name="T48" fmla="*/ 988 w 1780"/>
                <a:gd name="T49" fmla="*/ 1461 h 1890"/>
                <a:gd name="T50" fmla="*/ 922 w 1780"/>
                <a:gd name="T51" fmla="*/ 1417 h 1890"/>
                <a:gd name="T52" fmla="*/ 436 w 1780"/>
                <a:gd name="T53" fmla="*/ 935 h 1890"/>
                <a:gd name="T54" fmla="*/ 397 w 1780"/>
                <a:gd name="T55" fmla="*/ 856 h 1890"/>
                <a:gd name="T56" fmla="*/ 370 w 1780"/>
                <a:gd name="T57" fmla="*/ 776 h 1890"/>
                <a:gd name="T58" fmla="*/ 370 w 1780"/>
                <a:gd name="T59" fmla="*/ 692 h 1890"/>
                <a:gd name="T60" fmla="*/ 392 w 1780"/>
                <a:gd name="T61" fmla="*/ 604 h 1890"/>
                <a:gd name="T62" fmla="*/ 119 w 1780"/>
                <a:gd name="T63" fmla="*/ 313 h 1890"/>
                <a:gd name="T64" fmla="*/ 57 w 1780"/>
                <a:gd name="T65" fmla="*/ 428 h 1890"/>
                <a:gd name="T66" fmla="*/ 22 w 1780"/>
                <a:gd name="T67" fmla="*/ 547 h 1890"/>
                <a:gd name="T68" fmla="*/ 0 w 1780"/>
                <a:gd name="T69" fmla="*/ 675 h 1890"/>
                <a:gd name="T70" fmla="*/ 4 w 1780"/>
                <a:gd name="T71" fmla="*/ 803 h 1890"/>
                <a:gd name="T72" fmla="*/ 26 w 1780"/>
                <a:gd name="T73" fmla="*/ 931 h 1890"/>
                <a:gd name="T74" fmla="*/ 66 w 1780"/>
                <a:gd name="T75" fmla="*/ 1045 h 1890"/>
                <a:gd name="T76" fmla="*/ 127 w 1780"/>
                <a:gd name="T77" fmla="*/ 1156 h 1890"/>
                <a:gd name="T78" fmla="*/ 211 w 1780"/>
                <a:gd name="T79" fmla="*/ 1254 h 1890"/>
                <a:gd name="T80" fmla="*/ 714 w 1780"/>
                <a:gd name="T81" fmla="*/ 1748 h 1890"/>
                <a:gd name="T82" fmla="*/ 816 w 1780"/>
                <a:gd name="T83" fmla="*/ 1823 h 1890"/>
                <a:gd name="T84" fmla="*/ 926 w 1780"/>
                <a:gd name="T85" fmla="*/ 1863 h 1890"/>
                <a:gd name="T86" fmla="*/ 1041 w 1780"/>
                <a:gd name="T87" fmla="*/ 1885 h 1890"/>
                <a:gd name="T88" fmla="*/ 1161 w 1780"/>
                <a:gd name="T89" fmla="*/ 1885 h 1890"/>
                <a:gd name="T90" fmla="*/ 1276 w 1780"/>
                <a:gd name="T91" fmla="*/ 1867 h 1890"/>
                <a:gd name="T92" fmla="*/ 1386 w 1780"/>
                <a:gd name="T93" fmla="*/ 1818 h 1890"/>
                <a:gd name="T94" fmla="*/ 1488 w 1780"/>
                <a:gd name="T95" fmla="*/ 1752 h 1890"/>
                <a:gd name="T96" fmla="*/ 1580 w 1780"/>
                <a:gd name="T97" fmla="*/ 1673 h 1890"/>
                <a:gd name="T98" fmla="*/ 1656 w 1780"/>
                <a:gd name="T99" fmla="*/ 1571 h 1890"/>
                <a:gd name="T100" fmla="*/ 1713 w 1780"/>
                <a:gd name="T101" fmla="*/ 1465 h 1890"/>
                <a:gd name="T102" fmla="*/ 1753 w 1780"/>
                <a:gd name="T103" fmla="*/ 1342 h 1890"/>
                <a:gd name="T104" fmla="*/ 1779 w 1780"/>
                <a:gd name="T105" fmla="*/ 1209 h 1890"/>
                <a:gd name="T106" fmla="*/ 1770 w 1780"/>
                <a:gd name="T107" fmla="*/ 1081 h 1890"/>
                <a:gd name="T108" fmla="*/ 1748 w 1780"/>
                <a:gd name="T109" fmla="*/ 957 h 1890"/>
                <a:gd name="T110" fmla="*/ 1704 w 1780"/>
                <a:gd name="T111" fmla="*/ 838 h 1890"/>
                <a:gd name="T112" fmla="*/ 1647 w 1780"/>
                <a:gd name="T113" fmla="*/ 723 h 1890"/>
                <a:gd name="T114" fmla="*/ 1567 w 1780"/>
                <a:gd name="T115" fmla="*/ 631 h 189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780"/>
                <a:gd name="T175" fmla="*/ 0 h 1890"/>
                <a:gd name="T176" fmla="*/ 1780 w 1780"/>
                <a:gd name="T177" fmla="*/ 1890 h 189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780" h="1890">
                  <a:moveTo>
                    <a:pt x="1103" y="176"/>
                  </a:moveTo>
                  <a:lnTo>
                    <a:pt x="1054" y="132"/>
                  </a:lnTo>
                  <a:lnTo>
                    <a:pt x="1006" y="97"/>
                  </a:lnTo>
                  <a:lnTo>
                    <a:pt x="953" y="70"/>
                  </a:lnTo>
                  <a:lnTo>
                    <a:pt x="895" y="44"/>
                  </a:lnTo>
                  <a:lnTo>
                    <a:pt x="842" y="26"/>
                  </a:lnTo>
                  <a:lnTo>
                    <a:pt x="785" y="8"/>
                  </a:lnTo>
                  <a:lnTo>
                    <a:pt x="728" y="0"/>
                  </a:lnTo>
                  <a:lnTo>
                    <a:pt x="666" y="0"/>
                  </a:lnTo>
                  <a:lnTo>
                    <a:pt x="609" y="4"/>
                  </a:lnTo>
                  <a:lnTo>
                    <a:pt x="551" y="8"/>
                  </a:lnTo>
                  <a:lnTo>
                    <a:pt x="494" y="26"/>
                  </a:lnTo>
                  <a:lnTo>
                    <a:pt x="436" y="44"/>
                  </a:lnTo>
                  <a:lnTo>
                    <a:pt x="383" y="70"/>
                  </a:lnTo>
                  <a:lnTo>
                    <a:pt x="326" y="101"/>
                  </a:lnTo>
                  <a:lnTo>
                    <a:pt x="282" y="136"/>
                  </a:lnTo>
                  <a:lnTo>
                    <a:pt x="233" y="176"/>
                  </a:lnTo>
                  <a:lnTo>
                    <a:pt x="507" y="450"/>
                  </a:lnTo>
                  <a:lnTo>
                    <a:pt x="525" y="441"/>
                  </a:lnTo>
                  <a:lnTo>
                    <a:pt x="564" y="423"/>
                  </a:lnTo>
                  <a:lnTo>
                    <a:pt x="604" y="410"/>
                  </a:lnTo>
                  <a:lnTo>
                    <a:pt x="639" y="405"/>
                  </a:lnTo>
                  <a:lnTo>
                    <a:pt x="679" y="405"/>
                  </a:lnTo>
                  <a:lnTo>
                    <a:pt x="723" y="410"/>
                  </a:lnTo>
                  <a:lnTo>
                    <a:pt x="759" y="419"/>
                  </a:lnTo>
                  <a:lnTo>
                    <a:pt x="789" y="436"/>
                  </a:lnTo>
                  <a:lnTo>
                    <a:pt x="829" y="454"/>
                  </a:lnTo>
                  <a:lnTo>
                    <a:pt x="860" y="480"/>
                  </a:lnTo>
                  <a:lnTo>
                    <a:pt x="1311" y="926"/>
                  </a:lnTo>
                  <a:lnTo>
                    <a:pt x="1338" y="957"/>
                  </a:lnTo>
                  <a:lnTo>
                    <a:pt x="1364" y="992"/>
                  </a:lnTo>
                  <a:lnTo>
                    <a:pt x="1377" y="1032"/>
                  </a:lnTo>
                  <a:lnTo>
                    <a:pt x="1391" y="1072"/>
                  </a:lnTo>
                  <a:lnTo>
                    <a:pt x="1404" y="1116"/>
                  </a:lnTo>
                  <a:lnTo>
                    <a:pt x="1404" y="1156"/>
                  </a:lnTo>
                  <a:lnTo>
                    <a:pt x="1404" y="1195"/>
                  </a:lnTo>
                  <a:lnTo>
                    <a:pt x="1395" y="1239"/>
                  </a:lnTo>
                  <a:lnTo>
                    <a:pt x="1382" y="1285"/>
                  </a:lnTo>
                  <a:lnTo>
                    <a:pt x="1364" y="1320"/>
                  </a:lnTo>
                  <a:lnTo>
                    <a:pt x="1347" y="1355"/>
                  </a:lnTo>
                  <a:lnTo>
                    <a:pt x="1320" y="1386"/>
                  </a:lnTo>
                  <a:lnTo>
                    <a:pt x="1289" y="1417"/>
                  </a:lnTo>
                  <a:lnTo>
                    <a:pt x="1258" y="1439"/>
                  </a:lnTo>
                  <a:lnTo>
                    <a:pt x="1219" y="1457"/>
                  </a:lnTo>
                  <a:lnTo>
                    <a:pt x="1183" y="1474"/>
                  </a:lnTo>
                  <a:lnTo>
                    <a:pt x="1148" y="1483"/>
                  </a:lnTo>
                  <a:lnTo>
                    <a:pt x="1107" y="1483"/>
                  </a:lnTo>
                  <a:lnTo>
                    <a:pt x="1063" y="1479"/>
                  </a:lnTo>
                  <a:lnTo>
                    <a:pt x="1028" y="1474"/>
                  </a:lnTo>
                  <a:lnTo>
                    <a:pt x="988" y="1461"/>
                  </a:lnTo>
                  <a:lnTo>
                    <a:pt x="953" y="1439"/>
                  </a:lnTo>
                  <a:lnTo>
                    <a:pt x="922" y="1417"/>
                  </a:lnTo>
                  <a:lnTo>
                    <a:pt x="472" y="975"/>
                  </a:lnTo>
                  <a:lnTo>
                    <a:pt x="436" y="935"/>
                  </a:lnTo>
                  <a:lnTo>
                    <a:pt x="414" y="891"/>
                  </a:lnTo>
                  <a:lnTo>
                    <a:pt x="397" y="856"/>
                  </a:lnTo>
                  <a:lnTo>
                    <a:pt x="383" y="816"/>
                  </a:lnTo>
                  <a:lnTo>
                    <a:pt x="370" y="776"/>
                  </a:lnTo>
                  <a:lnTo>
                    <a:pt x="370" y="732"/>
                  </a:lnTo>
                  <a:lnTo>
                    <a:pt x="370" y="692"/>
                  </a:lnTo>
                  <a:lnTo>
                    <a:pt x="379" y="648"/>
                  </a:lnTo>
                  <a:lnTo>
                    <a:pt x="392" y="604"/>
                  </a:lnTo>
                  <a:lnTo>
                    <a:pt x="397" y="586"/>
                  </a:lnTo>
                  <a:lnTo>
                    <a:pt x="119" y="313"/>
                  </a:lnTo>
                  <a:lnTo>
                    <a:pt x="88" y="370"/>
                  </a:lnTo>
                  <a:lnTo>
                    <a:pt x="57" y="428"/>
                  </a:lnTo>
                  <a:lnTo>
                    <a:pt x="39" y="485"/>
                  </a:lnTo>
                  <a:lnTo>
                    <a:pt x="22" y="547"/>
                  </a:lnTo>
                  <a:lnTo>
                    <a:pt x="8" y="613"/>
                  </a:lnTo>
                  <a:lnTo>
                    <a:pt x="0" y="675"/>
                  </a:lnTo>
                  <a:lnTo>
                    <a:pt x="0" y="741"/>
                  </a:lnTo>
                  <a:lnTo>
                    <a:pt x="4" y="803"/>
                  </a:lnTo>
                  <a:lnTo>
                    <a:pt x="13" y="869"/>
                  </a:lnTo>
                  <a:lnTo>
                    <a:pt x="26" y="931"/>
                  </a:lnTo>
                  <a:lnTo>
                    <a:pt x="44" y="992"/>
                  </a:lnTo>
                  <a:lnTo>
                    <a:pt x="66" y="1045"/>
                  </a:lnTo>
                  <a:lnTo>
                    <a:pt x="97" y="1107"/>
                  </a:lnTo>
                  <a:lnTo>
                    <a:pt x="127" y="1156"/>
                  </a:lnTo>
                  <a:lnTo>
                    <a:pt x="167" y="1209"/>
                  </a:lnTo>
                  <a:lnTo>
                    <a:pt x="211" y="1254"/>
                  </a:lnTo>
                  <a:lnTo>
                    <a:pt x="670" y="1713"/>
                  </a:lnTo>
                  <a:lnTo>
                    <a:pt x="714" y="1748"/>
                  </a:lnTo>
                  <a:lnTo>
                    <a:pt x="763" y="1783"/>
                  </a:lnTo>
                  <a:lnTo>
                    <a:pt x="816" y="1823"/>
                  </a:lnTo>
                  <a:lnTo>
                    <a:pt x="869" y="1841"/>
                  </a:lnTo>
                  <a:lnTo>
                    <a:pt x="926" y="1863"/>
                  </a:lnTo>
                  <a:lnTo>
                    <a:pt x="979" y="1876"/>
                  </a:lnTo>
                  <a:lnTo>
                    <a:pt x="1041" y="1885"/>
                  </a:lnTo>
                  <a:lnTo>
                    <a:pt x="1098" y="1889"/>
                  </a:lnTo>
                  <a:lnTo>
                    <a:pt x="1161" y="1885"/>
                  </a:lnTo>
                  <a:lnTo>
                    <a:pt x="1219" y="1876"/>
                  </a:lnTo>
                  <a:lnTo>
                    <a:pt x="1276" y="1867"/>
                  </a:lnTo>
                  <a:lnTo>
                    <a:pt x="1333" y="1845"/>
                  </a:lnTo>
                  <a:lnTo>
                    <a:pt x="1386" y="1818"/>
                  </a:lnTo>
                  <a:lnTo>
                    <a:pt x="1444" y="1792"/>
                  </a:lnTo>
                  <a:lnTo>
                    <a:pt x="1488" y="1752"/>
                  </a:lnTo>
                  <a:lnTo>
                    <a:pt x="1536" y="1713"/>
                  </a:lnTo>
                  <a:lnTo>
                    <a:pt x="1580" y="1673"/>
                  </a:lnTo>
                  <a:lnTo>
                    <a:pt x="1625" y="1624"/>
                  </a:lnTo>
                  <a:lnTo>
                    <a:pt x="1656" y="1571"/>
                  </a:lnTo>
                  <a:lnTo>
                    <a:pt x="1686" y="1514"/>
                  </a:lnTo>
                  <a:lnTo>
                    <a:pt x="1713" y="1465"/>
                  </a:lnTo>
                  <a:lnTo>
                    <a:pt x="1735" y="1399"/>
                  </a:lnTo>
                  <a:lnTo>
                    <a:pt x="1753" y="1342"/>
                  </a:lnTo>
                  <a:lnTo>
                    <a:pt x="1766" y="1280"/>
                  </a:lnTo>
                  <a:lnTo>
                    <a:pt x="1779" y="1209"/>
                  </a:lnTo>
                  <a:lnTo>
                    <a:pt x="1779" y="1151"/>
                  </a:lnTo>
                  <a:lnTo>
                    <a:pt x="1770" y="1081"/>
                  </a:lnTo>
                  <a:lnTo>
                    <a:pt x="1761" y="1023"/>
                  </a:lnTo>
                  <a:lnTo>
                    <a:pt x="1748" y="957"/>
                  </a:lnTo>
                  <a:lnTo>
                    <a:pt x="1731" y="895"/>
                  </a:lnTo>
                  <a:lnTo>
                    <a:pt x="1704" y="838"/>
                  </a:lnTo>
                  <a:lnTo>
                    <a:pt x="1678" y="781"/>
                  </a:lnTo>
                  <a:lnTo>
                    <a:pt x="1647" y="723"/>
                  </a:lnTo>
                  <a:lnTo>
                    <a:pt x="1607" y="679"/>
                  </a:lnTo>
                  <a:lnTo>
                    <a:pt x="1567" y="631"/>
                  </a:lnTo>
                  <a:lnTo>
                    <a:pt x="1103" y="176"/>
                  </a:lnTo>
                </a:path>
              </a:pathLst>
            </a:custGeom>
            <a:solidFill>
              <a:srgbClr val="B5B5B5"/>
            </a:solidFill>
            <a:ln w="12600">
              <a:solidFill>
                <a:srgbClr val="B5B5B5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SG" dirty="0"/>
            </a:p>
          </p:txBody>
        </p:sp>
        <p:sp>
          <p:nvSpPr>
            <p:cNvPr id="13" name="Freeform 12"/>
            <p:cNvSpPr>
              <a:spLocks noChangeArrowheads="1"/>
            </p:cNvSpPr>
            <p:nvPr/>
          </p:nvSpPr>
          <p:spPr bwMode="auto">
            <a:xfrm>
              <a:off x="4733" y="533"/>
              <a:ext cx="403" cy="429"/>
            </a:xfrm>
            <a:custGeom>
              <a:avLst/>
              <a:gdLst>
                <a:gd name="T0" fmla="*/ 1055 w 1776"/>
                <a:gd name="T1" fmla="*/ 132 h 1891"/>
                <a:gd name="T2" fmla="*/ 953 w 1776"/>
                <a:gd name="T3" fmla="*/ 70 h 1891"/>
                <a:gd name="T4" fmla="*/ 843 w 1776"/>
                <a:gd name="T5" fmla="*/ 22 h 1891"/>
                <a:gd name="T6" fmla="*/ 728 w 1776"/>
                <a:gd name="T7" fmla="*/ 0 h 1891"/>
                <a:gd name="T8" fmla="*/ 609 w 1776"/>
                <a:gd name="T9" fmla="*/ 4 h 1891"/>
                <a:gd name="T10" fmla="*/ 490 w 1776"/>
                <a:gd name="T11" fmla="*/ 22 h 1891"/>
                <a:gd name="T12" fmla="*/ 384 w 1776"/>
                <a:gd name="T13" fmla="*/ 66 h 1891"/>
                <a:gd name="T14" fmla="*/ 278 w 1776"/>
                <a:gd name="T15" fmla="*/ 132 h 1891"/>
                <a:gd name="T16" fmla="*/ 508 w 1776"/>
                <a:gd name="T17" fmla="*/ 451 h 1891"/>
                <a:gd name="T18" fmla="*/ 565 w 1776"/>
                <a:gd name="T19" fmla="*/ 424 h 1891"/>
                <a:gd name="T20" fmla="*/ 640 w 1776"/>
                <a:gd name="T21" fmla="*/ 406 h 1891"/>
                <a:gd name="T22" fmla="*/ 720 w 1776"/>
                <a:gd name="T23" fmla="*/ 406 h 1891"/>
                <a:gd name="T24" fmla="*/ 795 w 1776"/>
                <a:gd name="T25" fmla="*/ 437 h 1891"/>
                <a:gd name="T26" fmla="*/ 861 w 1776"/>
                <a:gd name="T27" fmla="*/ 481 h 1891"/>
                <a:gd name="T28" fmla="*/ 1337 w 1776"/>
                <a:gd name="T29" fmla="*/ 962 h 1891"/>
                <a:gd name="T30" fmla="*/ 1377 w 1776"/>
                <a:gd name="T31" fmla="*/ 1033 h 1891"/>
                <a:gd name="T32" fmla="*/ 1399 w 1776"/>
                <a:gd name="T33" fmla="*/ 1117 h 1891"/>
                <a:gd name="T34" fmla="*/ 1399 w 1776"/>
                <a:gd name="T35" fmla="*/ 1196 h 1891"/>
                <a:gd name="T36" fmla="*/ 1381 w 1776"/>
                <a:gd name="T37" fmla="*/ 1280 h 1891"/>
                <a:gd name="T38" fmla="*/ 1346 w 1776"/>
                <a:gd name="T39" fmla="*/ 1355 h 1891"/>
                <a:gd name="T40" fmla="*/ 1289 w 1776"/>
                <a:gd name="T41" fmla="*/ 1417 h 1891"/>
                <a:gd name="T42" fmla="*/ 1218 w 1776"/>
                <a:gd name="T43" fmla="*/ 1461 h 1891"/>
                <a:gd name="T44" fmla="*/ 1148 w 1776"/>
                <a:gd name="T45" fmla="*/ 1483 h 1891"/>
                <a:gd name="T46" fmla="*/ 1064 w 1776"/>
                <a:gd name="T47" fmla="*/ 1479 h 1891"/>
                <a:gd name="T48" fmla="*/ 989 w 1776"/>
                <a:gd name="T49" fmla="*/ 1461 h 1891"/>
                <a:gd name="T50" fmla="*/ 923 w 1776"/>
                <a:gd name="T51" fmla="*/ 1417 h 1891"/>
                <a:gd name="T52" fmla="*/ 437 w 1776"/>
                <a:gd name="T53" fmla="*/ 932 h 1891"/>
                <a:gd name="T54" fmla="*/ 398 w 1776"/>
                <a:gd name="T55" fmla="*/ 857 h 1891"/>
                <a:gd name="T56" fmla="*/ 371 w 1776"/>
                <a:gd name="T57" fmla="*/ 777 h 1891"/>
                <a:gd name="T58" fmla="*/ 371 w 1776"/>
                <a:gd name="T59" fmla="*/ 689 h 1891"/>
                <a:gd name="T60" fmla="*/ 393 w 1776"/>
                <a:gd name="T61" fmla="*/ 605 h 1891"/>
                <a:gd name="T62" fmla="*/ 119 w 1776"/>
                <a:gd name="T63" fmla="*/ 314 h 1891"/>
                <a:gd name="T64" fmla="*/ 61 w 1776"/>
                <a:gd name="T65" fmla="*/ 429 h 1891"/>
                <a:gd name="T66" fmla="*/ 22 w 1776"/>
                <a:gd name="T67" fmla="*/ 552 h 1891"/>
                <a:gd name="T68" fmla="*/ 0 w 1776"/>
                <a:gd name="T69" fmla="*/ 676 h 1891"/>
                <a:gd name="T70" fmla="*/ 4 w 1776"/>
                <a:gd name="T71" fmla="*/ 804 h 1891"/>
                <a:gd name="T72" fmla="*/ 26 w 1776"/>
                <a:gd name="T73" fmla="*/ 932 h 1891"/>
                <a:gd name="T74" fmla="*/ 66 w 1776"/>
                <a:gd name="T75" fmla="*/ 1046 h 1891"/>
                <a:gd name="T76" fmla="*/ 132 w 1776"/>
                <a:gd name="T77" fmla="*/ 1157 h 1891"/>
                <a:gd name="T78" fmla="*/ 211 w 1776"/>
                <a:gd name="T79" fmla="*/ 1254 h 1891"/>
                <a:gd name="T80" fmla="*/ 715 w 1776"/>
                <a:gd name="T81" fmla="*/ 1753 h 1891"/>
                <a:gd name="T82" fmla="*/ 817 w 1776"/>
                <a:gd name="T83" fmla="*/ 1819 h 1891"/>
                <a:gd name="T84" fmla="*/ 927 w 1776"/>
                <a:gd name="T85" fmla="*/ 1864 h 1891"/>
                <a:gd name="T86" fmla="*/ 1042 w 1776"/>
                <a:gd name="T87" fmla="*/ 1890 h 1891"/>
                <a:gd name="T88" fmla="*/ 1156 w 1776"/>
                <a:gd name="T89" fmla="*/ 1886 h 1891"/>
                <a:gd name="T90" fmla="*/ 1276 w 1776"/>
                <a:gd name="T91" fmla="*/ 1868 h 1891"/>
                <a:gd name="T92" fmla="*/ 1386 w 1776"/>
                <a:gd name="T93" fmla="*/ 1824 h 1891"/>
                <a:gd name="T94" fmla="*/ 1487 w 1776"/>
                <a:gd name="T95" fmla="*/ 1758 h 1891"/>
                <a:gd name="T96" fmla="*/ 1581 w 1776"/>
                <a:gd name="T97" fmla="*/ 1674 h 1891"/>
                <a:gd name="T98" fmla="*/ 1652 w 1776"/>
                <a:gd name="T99" fmla="*/ 1571 h 1891"/>
                <a:gd name="T100" fmla="*/ 1713 w 1776"/>
                <a:gd name="T101" fmla="*/ 1465 h 1891"/>
                <a:gd name="T102" fmla="*/ 1753 w 1776"/>
                <a:gd name="T103" fmla="*/ 1342 h 1891"/>
                <a:gd name="T104" fmla="*/ 1775 w 1776"/>
                <a:gd name="T105" fmla="*/ 1210 h 1891"/>
                <a:gd name="T106" fmla="*/ 1771 w 1776"/>
                <a:gd name="T107" fmla="*/ 1082 h 1891"/>
                <a:gd name="T108" fmla="*/ 1744 w 1776"/>
                <a:gd name="T109" fmla="*/ 962 h 1891"/>
                <a:gd name="T110" fmla="*/ 1704 w 1776"/>
                <a:gd name="T111" fmla="*/ 834 h 1891"/>
                <a:gd name="T112" fmla="*/ 1647 w 1776"/>
                <a:gd name="T113" fmla="*/ 729 h 1891"/>
                <a:gd name="T114" fmla="*/ 1568 w 1776"/>
                <a:gd name="T115" fmla="*/ 632 h 189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776"/>
                <a:gd name="T175" fmla="*/ 0 h 1891"/>
                <a:gd name="T176" fmla="*/ 1776 w 1776"/>
                <a:gd name="T177" fmla="*/ 1891 h 189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776" h="1891">
                  <a:moveTo>
                    <a:pt x="1099" y="172"/>
                  </a:moveTo>
                  <a:lnTo>
                    <a:pt x="1055" y="132"/>
                  </a:lnTo>
                  <a:lnTo>
                    <a:pt x="1006" y="97"/>
                  </a:lnTo>
                  <a:lnTo>
                    <a:pt x="953" y="70"/>
                  </a:lnTo>
                  <a:lnTo>
                    <a:pt x="896" y="44"/>
                  </a:lnTo>
                  <a:lnTo>
                    <a:pt x="843" y="22"/>
                  </a:lnTo>
                  <a:lnTo>
                    <a:pt x="786" y="8"/>
                  </a:lnTo>
                  <a:lnTo>
                    <a:pt x="728" y="0"/>
                  </a:lnTo>
                  <a:lnTo>
                    <a:pt x="667" y="0"/>
                  </a:lnTo>
                  <a:lnTo>
                    <a:pt x="609" y="4"/>
                  </a:lnTo>
                  <a:lnTo>
                    <a:pt x="552" y="8"/>
                  </a:lnTo>
                  <a:lnTo>
                    <a:pt x="490" y="22"/>
                  </a:lnTo>
                  <a:lnTo>
                    <a:pt x="437" y="44"/>
                  </a:lnTo>
                  <a:lnTo>
                    <a:pt x="384" y="66"/>
                  </a:lnTo>
                  <a:lnTo>
                    <a:pt x="331" y="101"/>
                  </a:lnTo>
                  <a:lnTo>
                    <a:pt x="278" y="132"/>
                  </a:lnTo>
                  <a:lnTo>
                    <a:pt x="233" y="172"/>
                  </a:lnTo>
                  <a:lnTo>
                    <a:pt x="508" y="451"/>
                  </a:lnTo>
                  <a:lnTo>
                    <a:pt x="526" y="442"/>
                  </a:lnTo>
                  <a:lnTo>
                    <a:pt x="565" y="424"/>
                  </a:lnTo>
                  <a:lnTo>
                    <a:pt x="601" y="406"/>
                  </a:lnTo>
                  <a:lnTo>
                    <a:pt x="640" y="406"/>
                  </a:lnTo>
                  <a:lnTo>
                    <a:pt x="680" y="402"/>
                  </a:lnTo>
                  <a:lnTo>
                    <a:pt x="720" y="406"/>
                  </a:lnTo>
                  <a:lnTo>
                    <a:pt x="755" y="415"/>
                  </a:lnTo>
                  <a:lnTo>
                    <a:pt x="795" y="437"/>
                  </a:lnTo>
                  <a:lnTo>
                    <a:pt x="830" y="451"/>
                  </a:lnTo>
                  <a:lnTo>
                    <a:pt x="861" y="481"/>
                  </a:lnTo>
                  <a:lnTo>
                    <a:pt x="1311" y="927"/>
                  </a:lnTo>
                  <a:lnTo>
                    <a:pt x="1337" y="962"/>
                  </a:lnTo>
                  <a:lnTo>
                    <a:pt x="1364" y="993"/>
                  </a:lnTo>
                  <a:lnTo>
                    <a:pt x="1377" y="1033"/>
                  </a:lnTo>
                  <a:lnTo>
                    <a:pt x="1390" y="1073"/>
                  </a:lnTo>
                  <a:lnTo>
                    <a:pt x="1399" y="1117"/>
                  </a:lnTo>
                  <a:lnTo>
                    <a:pt x="1403" y="1152"/>
                  </a:lnTo>
                  <a:lnTo>
                    <a:pt x="1399" y="1196"/>
                  </a:lnTo>
                  <a:lnTo>
                    <a:pt x="1390" y="1240"/>
                  </a:lnTo>
                  <a:lnTo>
                    <a:pt x="1381" y="1280"/>
                  </a:lnTo>
                  <a:lnTo>
                    <a:pt x="1364" y="1320"/>
                  </a:lnTo>
                  <a:lnTo>
                    <a:pt x="1346" y="1355"/>
                  </a:lnTo>
                  <a:lnTo>
                    <a:pt x="1320" y="1386"/>
                  </a:lnTo>
                  <a:lnTo>
                    <a:pt x="1289" y="1417"/>
                  </a:lnTo>
                  <a:lnTo>
                    <a:pt x="1253" y="1439"/>
                  </a:lnTo>
                  <a:lnTo>
                    <a:pt x="1218" y="1461"/>
                  </a:lnTo>
                  <a:lnTo>
                    <a:pt x="1183" y="1474"/>
                  </a:lnTo>
                  <a:lnTo>
                    <a:pt x="1148" y="1483"/>
                  </a:lnTo>
                  <a:lnTo>
                    <a:pt x="1103" y="1488"/>
                  </a:lnTo>
                  <a:lnTo>
                    <a:pt x="1064" y="1479"/>
                  </a:lnTo>
                  <a:lnTo>
                    <a:pt x="1024" y="1474"/>
                  </a:lnTo>
                  <a:lnTo>
                    <a:pt x="989" y="1461"/>
                  </a:lnTo>
                  <a:lnTo>
                    <a:pt x="953" y="1439"/>
                  </a:lnTo>
                  <a:lnTo>
                    <a:pt x="923" y="1417"/>
                  </a:lnTo>
                  <a:lnTo>
                    <a:pt x="477" y="976"/>
                  </a:lnTo>
                  <a:lnTo>
                    <a:pt x="437" y="932"/>
                  </a:lnTo>
                  <a:lnTo>
                    <a:pt x="415" y="896"/>
                  </a:lnTo>
                  <a:lnTo>
                    <a:pt x="398" y="857"/>
                  </a:lnTo>
                  <a:lnTo>
                    <a:pt x="384" y="817"/>
                  </a:lnTo>
                  <a:lnTo>
                    <a:pt x="371" y="777"/>
                  </a:lnTo>
                  <a:lnTo>
                    <a:pt x="371" y="733"/>
                  </a:lnTo>
                  <a:lnTo>
                    <a:pt x="371" y="689"/>
                  </a:lnTo>
                  <a:lnTo>
                    <a:pt x="384" y="649"/>
                  </a:lnTo>
                  <a:lnTo>
                    <a:pt x="393" y="605"/>
                  </a:lnTo>
                  <a:lnTo>
                    <a:pt x="398" y="587"/>
                  </a:lnTo>
                  <a:lnTo>
                    <a:pt x="119" y="314"/>
                  </a:lnTo>
                  <a:lnTo>
                    <a:pt x="83" y="367"/>
                  </a:lnTo>
                  <a:lnTo>
                    <a:pt x="61" y="429"/>
                  </a:lnTo>
                  <a:lnTo>
                    <a:pt x="39" y="486"/>
                  </a:lnTo>
                  <a:lnTo>
                    <a:pt x="22" y="552"/>
                  </a:lnTo>
                  <a:lnTo>
                    <a:pt x="8" y="609"/>
                  </a:lnTo>
                  <a:lnTo>
                    <a:pt x="0" y="676"/>
                  </a:lnTo>
                  <a:lnTo>
                    <a:pt x="0" y="742"/>
                  </a:lnTo>
                  <a:lnTo>
                    <a:pt x="4" y="804"/>
                  </a:lnTo>
                  <a:lnTo>
                    <a:pt x="13" y="870"/>
                  </a:lnTo>
                  <a:lnTo>
                    <a:pt x="26" y="932"/>
                  </a:lnTo>
                  <a:lnTo>
                    <a:pt x="44" y="993"/>
                  </a:lnTo>
                  <a:lnTo>
                    <a:pt x="66" y="1046"/>
                  </a:lnTo>
                  <a:lnTo>
                    <a:pt x="97" y="1108"/>
                  </a:lnTo>
                  <a:lnTo>
                    <a:pt x="132" y="1157"/>
                  </a:lnTo>
                  <a:lnTo>
                    <a:pt x="167" y="1210"/>
                  </a:lnTo>
                  <a:lnTo>
                    <a:pt x="211" y="1254"/>
                  </a:lnTo>
                  <a:lnTo>
                    <a:pt x="671" y="1714"/>
                  </a:lnTo>
                  <a:lnTo>
                    <a:pt x="715" y="1753"/>
                  </a:lnTo>
                  <a:lnTo>
                    <a:pt x="764" y="1784"/>
                  </a:lnTo>
                  <a:lnTo>
                    <a:pt x="817" y="1819"/>
                  </a:lnTo>
                  <a:lnTo>
                    <a:pt x="870" y="1842"/>
                  </a:lnTo>
                  <a:lnTo>
                    <a:pt x="927" y="1864"/>
                  </a:lnTo>
                  <a:lnTo>
                    <a:pt x="980" y="1881"/>
                  </a:lnTo>
                  <a:lnTo>
                    <a:pt x="1042" y="1890"/>
                  </a:lnTo>
                  <a:lnTo>
                    <a:pt x="1099" y="1890"/>
                  </a:lnTo>
                  <a:lnTo>
                    <a:pt x="1156" y="1886"/>
                  </a:lnTo>
                  <a:lnTo>
                    <a:pt x="1218" y="1881"/>
                  </a:lnTo>
                  <a:lnTo>
                    <a:pt x="1276" y="1868"/>
                  </a:lnTo>
                  <a:lnTo>
                    <a:pt x="1328" y="1846"/>
                  </a:lnTo>
                  <a:lnTo>
                    <a:pt x="1386" y="1824"/>
                  </a:lnTo>
                  <a:lnTo>
                    <a:pt x="1443" y="1793"/>
                  </a:lnTo>
                  <a:lnTo>
                    <a:pt x="1487" y="1758"/>
                  </a:lnTo>
                  <a:lnTo>
                    <a:pt x="1537" y="1714"/>
                  </a:lnTo>
                  <a:lnTo>
                    <a:pt x="1581" y="1674"/>
                  </a:lnTo>
                  <a:lnTo>
                    <a:pt x="1621" y="1625"/>
                  </a:lnTo>
                  <a:lnTo>
                    <a:pt x="1652" y="1571"/>
                  </a:lnTo>
                  <a:lnTo>
                    <a:pt x="1682" y="1518"/>
                  </a:lnTo>
                  <a:lnTo>
                    <a:pt x="1713" y="1465"/>
                  </a:lnTo>
                  <a:lnTo>
                    <a:pt x="1735" y="1404"/>
                  </a:lnTo>
                  <a:lnTo>
                    <a:pt x="1753" y="1342"/>
                  </a:lnTo>
                  <a:lnTo>
                    <a:pt x="1766" y="1280"/>
                  </a:lnTo>
                  <a:lnTo>
                    <a:pt x="1775" y="1210"/>
                  </a:lnTo>
                  <a:lnTo>
                    <a:pt x="1775" y="1148"/>
                  </a:lnTo>
                  <a:lnTo>
                    <a:pt x="1771" y="1082"/>
                  </a:lnTo>
                  <a:lnTo>
                    <a:pt x="1757" y="1024"/>
                  </a:lnTo>
                  <a:lnTo>
                    <a:pt x="1744" y="962"/>
                  </a:lnTo>
                  <a:lnTo>
                    <a:pt x="1731" y="896"/>
                  </a:lnTo>
                  <a:lnTo>
                    <a:pt x="1704" y="834"/>
                  </a:lnTo>
                  <a:lnTo>
                    <a:pt x="1678" y="782"/>
                  </a:lnTo>
                  <a:lnTo>
                    <a:pt x="1647" y="729"/>
                  </a:lnTo>
                  <a:lnTo>
                    <a:pt x="1607" y="680"/>
                  </a:lnTo>
                  <a:lnTo>
                    <a:pt x="1568" y="632"/>
                  </a:lnTo>
                  <a:lnTo>
                    <a:pt x="1099" y="172"/>
                  </a:lnTo>
                </a:path>
              </a:pathLst>
            </a:custGeom>
            <a:solidFill>
              <a:srgbClr val="B5B5B5"/>
            </a:solidFill>
            <a:ln w="12600">
              <a:solidFill>
                <a:srgbClr val="B5B5B5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SG" dirty="0"/>
            </a:p>
          </p:txBody>
        </p:sp>
        <p:sp>
          <p:nvSpPr>
            <p:cNvPr id="14" name="Freeform 13"/>
            <p:cNvSpPr>
              <a:spLocks noChangeArrowheads="1"/>
            </p:cNvSpPr>
            <p:nvPr/>
          </p:nvSpPr>
          <p:spPr bwMode="auto">
            <a:xfrm>
              <a:off x="4354" y="161"/>
              <a:ext cx="403" cy="427"/>
            </a:xfrm>
            <a:custGeom>
              <a:avLst/>
              <a:gdLst>
                <a:gd name="T0" fmla="*/ 1606 w 1775"/>
                <a:gd name="T1" fmla="*/ 675 h 1885"/>
                <a:gd name="T2" fmla="*/ 1677 w 1775"/>
                <a:gd name="T3" fmla="*/ 781 h 1885"/>
                <a:gd name="T4" fmla="*/ 1726 w 1775"/>
                <a:gd name="T5" fmla="*/ 892 h 1885"/>
                <a:gd name="T6" fmla="*/ 1761 w 1775"/>
                <a:gd name="T7" fmla="*/ 1019 h 1885"/>
                <a:gd name="T8" fmla="*/ 1774 w 1775"/>
                <a:gd name="T9" fmla="*/ 1147 h 1885"/>
                <a:gd name="T10" fmla="*/ 1765 w 1775"/>
                <a:gd name="T11" fmla="*/ 1275 h 1885"/>
                <a:gd name="T12" fmla="*/ 1739 w 1775"/>
                <a:gd name="T13" fmla="*/ 1399 h 1885"/>
                <a:gd name="T14" fmla="*/ 1690 w 1775"/>
                <a:gd name="T15" fmla="*/ 1518 h 1885"/>
                <a:gd name="T16" fmla="*/ 1377 w 1775"/>
                <a:gd name="T17" fmla="*/ 1302 h 1885"/>
                <a:gd name="T18" fmla="*/ 1395 w 1775"/>
                <a:gd name="T19" fmla="*/ 1240 h 1885"/>
                <a:gd name="T20" fmla="*/ 1403 w 1775"/>
                <a:gd name="T21" fmla="*/ 1152 h 1885"/>
                <a:gd name="T22" fmla="*/ 1395 w 1775"/>
                <a:gd name="T23" fmla="*/ 1068 h 1885"/>
                <a:gd name="T24" fmla="*/ 1359 w 1775"/>
                <a:gd name="T25" fmla="*/ 993 h 1885"/>
                <a:gd name="T26" fmla="*/ 1311 w 1775"/>
                <a:gd name="T27" fmla="*/ 922 h 1885"/>
                <a:gd name="T28" fmla="*/ 821 w 1775"/>
                <a:gd name="T29" fmla="*/ 454 h 1885"/>
                <a:gd name="T30" fmla="*/ 755 w 1775"/>
                <a:gd name="T31" fmla="*/ 419 h 1885"/>
                <a:gd name="T32" fmla="*/ 676 w 1775"/>
                <a:gd name="T33" fmla="*/ 405 h 1885"/>
                <a:gd name="T34" fmla="*/ 600 w 1775"/>
                <a:gd name="T35" fmla="*/ 414 h 1885"/>
                <a:gd name="T36" fmla="*/ 525 w 1775"/>
                <a:gd name="T37" fmla="*/ 445 h 1885"/>
                <a:gd name="T38" fmla="*/ 463 w 1775"/>
                <a:gd name="T39" fmla="*/ 489 h 1885"/>
                <a:gd name="T40" fmla="*/ 414 w 1775"/>
                <a:gd name="T41" fmla="*/ 560 h 1885"/>
                <a:gd name="T42" fmla="*/ 379 w 1775"/>
                <a:gd name="T43" fmla="*/ 635 h 1885"/>
                <a:gd name="T44" fmla="*/ 370 w 1775"/>
                <a:gd name="T45" fmla="*/ 720 h 1885"/>
                <a:gd name="T46" fmla="*/ 379 w 1775"/>
                <a:gd name="T47" fmla="*/ 808 h 1885"/>
                <a:gd name="T48" fmla="*/ 405 w 1775"/>
                <a:gd name="T49" fmla="*/ 887 h 1885"/>
                <a:gd name="T50" fmla="*/ 450 w 1775"/>
                <a:gd name="T51" fmla="*/ 953 h 1885"/>
                <a:gd name="T52" fmla="*/ 945 w 1775"/>
                <a:gd name="T53" fmla="*/ 1434 h 1885"/>
                <a:gd name="T54" fmla="*/ 1020 w 1775"/>
                <a:gd name="T55" fmla="*/ 1465 h 1885"/>
                <a:gd name="T56" fmla="*/ 1090 w 1775"/>
                <a:gd name="T57" fmla="*/ 1483 h 1885"/>
                <a:gd name="T58" fmla="*/ 1174 w 1775"/>
                <a:gd name="T59" fmla="*/ 1478 h 1885"/>
                <a:gd name="T60" fmla="*/ 1249 w 1775"/>
                <a:gd name="T61" fmla="*/ 1443 h 1885"/>
                <a:gd name="T62" fmla="*/ 1540 w 1775"/>
                <a:gd name="T63" fmla="*/ 1708 h 1885"/>
                <a:gd name="T64" fmla="*/ 1443 w 1775"/>
                <a:gd name="T65" fmla="*/ 1787 h 1885"/>
                <a:gd name="T66" fmla="*/ 1337 w 1775"/>
                <a:gd name="T67" fmla="*/ 1840 h 1885"/>
                <a:gd name="T68" fmla="*/ 1223 w 1775"/>
                <a:gd name="T69" fmla="*/ 1875 h 1885"/>
                <a:gd name="T70" fmla="*/ 1103 w 1775"/>
                <a:gd name="T71" fmla="*/ 1884 h 1885"/>
                <a:gd name="T72" fmla="*/ 989 w 1775"/>
                <a:gd name="T73" fmla="*/ 1880 h 1885"/>
                <a:gd name="T74" fmla="*/ 874 w 1775"/>
                <a:gd name="T75" fmla="*/ 1840 h 1885"/>
                <a:gd name="T76" fmla="*/ 773 w 1775"/>
                <a:gd name="T77" fmla="*/ 1787 h 1885"/>
                <a:gd name="T78" fmla="*/ 676 w 1775"/>
                <a:gd name="T79" fmla="*/ 1708 h 1885"/>
                <a:gd name="T80" fmla="*/ 172 w 1775"/>
                <a:gd name="T81" fmla="*/ 1214 h 1885"/>
                <a:gd name="T82" fmla="*/ 92 w 1775"/>
                <a:gd name="T83" fmla="*/ 1112 h 1885"/>
                <a:gd name="T84" fmla="*/ 48 w 1775"/>
                <a:gd name="T85" fmla="*/ 997 h 1885"/>
                <a:gd name="T86" fmla="*/ 13 w 1775"/>
                <a:gd name="T87" fmla="*/ 874 h 1885"/>
                <a:gd name="T88" fmla="*/ 0 w 1775"/>
                <a:gd name="T89" fmla="*/ 746 h 1885"/>
                <a:gd name="T90" fmla="*/ 4 w 1775"/>
                <a:gd name="T91" fmla="*/ 617 h 1885"/>
                <a:gd name="T92" fmla="*/ 35 w 1775"/>
                <a:gd name="T93" fmla="*/ 494 h 1885"/>
                <a:gd name="T94" fmla="*/ 83 w 1775"/>
                <a:gd name="T95" fmla="*/ 374 h 1885"/>
                <a:gd name="T96" fmla="*/ 150 w 1775"/>
                <a:gd name="T97" fmla="*/ 269 h 1885"/>
                <a:gd name="T98" fmla="*/ 233 w 1775"/>
                <a:gd name="T99" fmla="*/ 176 h 1885"/>
                <a:gd name="T100" fmla="*/ 330 w 1775"/>
                <a:gd name="T101" fmla="*/ 105 h 1885"/>
                <a:gd name="T102" fmla="*/ 436 w 1775"/>
                <a:gd name="T103" fmla="*/ 48 h 1885"/>
                <a:gd name="T104" fmla="*/ 551 w 1775"/>
                <a:gd name="T105" fmla="*/ 4 h 1885"/>
                <a:gd name="T106" fmla="*/ 667 w 1775"/>
                <a:gd name="T107" fmla="*/ 0 h 1885"/>
                <a:gd name="T108" fmla="*/ 781 w 1775"/>
                <a:gd name="T109" fmla="*/ 13 h 1885"/>
                <a:gd name="T110" fmla="*/ 896 w 1775"/>
                <a:gd name="T111" fmla="*/ 44 h 1885"/>
                <a:gd name="T112" fmla="*/ 1006 w 1775"/>
                <a:gd name="T113" fmla="*/ 97 h 1885"/>
                <a:gd name="T114" fmla="*/ 1103 w 1775"/>
                <a:gd name="T115" fmla="*/ 176 h 188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775"/>
                <a:gd name="T175" fmla="*/ 0 h 1885"/>
                <a:gd name="T176" fmla="*/ 1775 w 1775"/>
                <a:gd name="T177" fmla="*/ 1885 h 188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775" h="1885">
                  <a:moveTo>
                    <a:pt x="1567" y="630"/>
                  </a:moveTo>
                  <a:lnTo>
                    <a:pt x="1606" y="675"/>
                  </a:lnTo>
                  <a:lnTo>
                    <a:pt x="1646" y="728"/>
                  </a:lnTo>
                  <a:lnTo>
                    <a:pt x="1677" y="781"/>
                  </a:lnTo>
                  <a:lnTo>
                    <a:pt x="1703" y="834"/>
                  </a:lnTo>
                  <a:lnTo>
                    <a:pt x="1726" y="892"/>
                  </a:lnTo>
                  <a:lnTo>
                    <a:pt x="1748" y="958"/>
                  </a:lnTo>
                  <a:lnTo>
                    <a:pt x="1761" y="1019"/>
                  </a:lnTo>
                  <a:lnTo>
                    <a:pt x="1765" y="1081"/>
                  </a:lnTo>
                  <a:lnTo>
                    <a:pt x="1774" y="1147"/>
                  </a:lnTo>
                  <a:lnTo>
                    <a:pt x="1774" y="1209"/>
                  </a:lnTo>
                  <a:lnTo>
                    <a:pt x="1765" y="1275"/>
                  </a:lnTo>
                  <a:lnTo>
                    <a:pt x="1752" y="1337"/>
                  </a:lnTo>
                  <a:lnTo>
                    <a:pt x="1739" y="1399"/>
                  </a:lnTo>
                  <a:lnTo>
                    <a:pt x="1712" y="1461"/>
                  </a:lnTo>
                  <a:lnTo>
                    <a:pt x="1690" y="1518"/>
                  </a:lnTo>
                  <a:lnTo>
                    <a:pt x="1655" y="1571"/>
                  </a:lnTo>
                  <a:lnTo>
                    <a:pt x="1377" y="1302"/>
                  </a:lnTo>
                  <a:lnTo>
                    <a:pt x="1381" y="1284"/>
                  </a:lnTo>
                  <a:lnTo>
                    <a:pt x="1395" y="1240"/>
                  </a:lnTo>
                  <a:lnTo>
                    <a:pt x="1403" y="1196"/>
                  </a:lnTo>
                  <a:lnTo>
                    <a:pt x="1403" y="1152"/>
                  </a:lnTo>
                  <a:lnTo>
                    <a:pt x="1399" y="1112"/>
                  </a:lnTo>
                  <a:lnTo>
                    <a:pt x="1395" y="1068"/>
                  </a:lnTo>
                  <a:lnTo>
                    <a:pt x="1377" y="1028"/>
                  </a:lnTo>
                  <a:lnTo>
                    <a:pt x="1359" y="993"/>
                  </a:lnTo>
                  <a:lnTo>
                    <a:pt x="1337" y="958"/>
                  </a:lnTo>
                  <a:lnTo>
                    <a:pt x="1311" y="922"/>
                  </a:lnTo>
                  <a:lnTo>
                    <a:pt x="861" y="480"/>
                  </a:lnTo>
                  <a:lnTo>
                    <a:pt x="821" y="454"/>
                  </a:lnTo>
                  <a:lnTo>
                    <a:pt x="790" y="432"/>
                  </a:lnTo>
                  <a:lnTo>
                    <a:pt x="755" y="419"/>
                  </a:lnTo>
                  <a:lnTo>
                    <a:pt x="715" y="410"/>
                  </a:lnTo>
                  <a:lnTo>
                    <a:pt x="676" y="405"/>
                  </a:lnTo>
                  <a:lnTo>
                    <a:pt x="639" y="405"/>
                  </a:lnTo>
                  <a:lnTo>
                    <a:pt x="600" y="414"/>
                  </a:lnTo>
                  <a:lnTo>
                    <a:pt x="560" y="419"/>
                  </a:lnTo>
                  <a:lnTo>
                    <a:pt x="525" y="445"/>
                  </a:lnTo>
                  <a:lnTo>
                    <a:pt x="494" y="463"/>
                  </a:lnTo>
                  <a:lnTo>
                    <a:pt x="463" y="489"/>
                  </a:lnTo>
                  <a:lnTo>
                    <a:pt x="436" y="520"/>
                  </a:lnTo>
                  <a:lnTo>
                    <a:pt x="414" y="560"/>
                  </a:lnTo>
                  <a:lnTo>
                    <a:pt x="397" y="595"/>
                  </a:lnTo>
                  <a:lnTo>
                    <a:pt x="379" y="635"/>
                  </a:lnTo>
                  <a:lnTo>
                    <a:pt x="370" y="675"/>
                  </a:lnTo>
                  <a:lnTo>
                    <a:pt x="370" y="720"/>
                  </a:lnTo>
                  <a:lnTo>
                    <a:pt x="370" y="764"/>
                  </a:lnTo>
                  <a:lnTo>
                    <a:pt x="379" y="808"/>
                  </a:lnTo>
                  <a:lnTo>
                    <a:pt x="388" y="852"/>
                  </a:lnTo>
                  <a:lnTo>
                    <a:pt x="405" y="887"/>
                  </a:lnTo>
                  <a:lnTo>
                    <a:pt x="423" y="922"/>
                  </a:lnTo>
                  <a:lnTo>
                    <a:pt x="450" y="953"/>
                  </a:lnTo>
                  <a:lnTo>
                    <a:pt x="901" y="1394"/>
                  </a:lnTo>
                  <a:lnTo>
                    <a:pt x="945" y="1434"/>
                  </a:lnTo>
                  <a:lnTo>
                    <a:pt x="980" y="1452"/>
                  </a:lnTo>
                  <a:lnTo>
                    <a:pt x="1020" y="1465"/>
                  </a:lnTo>
                  <a:lnTo>
                    <a:pt x="1055" y="1478"/>
                  </a:lnTo>
                  <a:lnTo>
                    <a:pt x="1090" y="1483"/>
                  </a:lnTo>
                  <a:lnTo>
                    <a:pt x="1134" y="1478"/>
                  </a:lnTo>
                  <a:lnTo>
                    <a:pt x="1174" y="1478"/>
                  </a:lnTo>
                  <a:lnTo>
                    <a:pt x="1209" y="1461"/>
                  </a:lnTo>
                  <a:lnTo>
                    <a:pt x="1249" y="1443"/>
                  </a:lnTo>
                  <a:lnTo>
                    <a:pt x="1267" y="1439"/>
                  </a:lnTo>
                  <a:lnTo>
                    <a:pt x="1540" y="1708"/>
                  </a:lnTo>
                  <a:lnTo>
                    <a:pt x="1496" y="1752"/>
                  </a:lnTo>
                  <a:lnTo>
                    <a:pt x="1443" y="1787"/>
                  </a:lnTo>
                  <a:lnTo>
                    <a:pt x="1395" y="1814"/>
                  </a:lnTo>
                  <a:lnTo>
                    <a:pt x="1337" y="1840"/>
                  </a:lnTo>
                  <a:lnTo>
                    <a:pt x="1280" y="1862"/>
                  </a:lnTo>
                  <a:lnTo>
                    <a:pt x="1223" y="1875"/>
                  </a:lnTo>
                  <a:lnTo>
                    <a:pt x="1165" y="1884"/>
                  </a:lnTo>
                  <a:lnTo>
                    <a:pt x="1103" y="1884"/>
                  </a:lnTo>
                  <a:lnTo>
                    <a:pt x="1046" y="1884"/>
                  </a:lnTo>
                  <a:lnTo>
                    <a:pt x="989" y="1880"/>
                  </a:lnTo>
                  <a:lnTo>
                    <a:pt x="927" y="1858"/>
                  </a:lnTo>
                  <a:lnTo>
                    <a:pt x="874" y="1840"/>
                  </a:lnTo>
                  <a:lnTo>
                    <a:pt x="821" y="1818"/>
                  </a:lnTo>
                  <a:lnTo>
                    <a:pt x="773" y="1787"/>
                  </a:lnTo>
                  <a:lnTo>
                    <a:pt x="720" y="1752"/>
                  </a:lnTo>
                  <a:lnTo>
                    <a:pt x="676" y="1708"/>
                  </a:lnTo>
                  <a:lnTo>
                    <a:pt x="207" y="1258"/>
                  </a:lnTo>
                  <a:lnTo>
                    <a:pt x="172" y="1214"/>
                  </a:lnTo>
                  <a:lnTo>
                    <a:pt x="132" y="1165"/>
                  </a:lnTo>
                  <a:lnTo>
                    <a:pt x="92" y="1112"/>
                  </a:lnTo>
                  <a:lnTo>
                    <a:pt x="70" y="1055"/>
                  </a:lnTo>
                  <a:lnTo>
                    <a:pt x="48" y="997"/>
                  </a:lnTo>
                  <a:lnTo>
                    <a:pt x="26" y="940"/>
                  </a:lnTo>
                  <a:lnTo>
                    <a:pt x="13" y="874"/>
                  </a:lnTo>
                  <a:lnTo>
                    <a:pt x="4" y="812"/>
                  </a:lnTo>
                  <a:lnTo>
                    <a:pt x="0" y="746"/>
                  </a:lnTo>
                  <a:lnTo>
                    <a:pt x="0" y="680"/>
                  </a:lnTo>
                  <a:lnTo>
                    <a:pt x="4" y="617"/>
                  </a:lnTo>
                  <a:lnTo>
                    <a:pt x="17" y="555"/>
                  </a:lnTo>
                  <a:lnTo>
                    <a:pt x="35" y="494"/>
                  </a:lnTo>
                  <a:lnTo>
                    <a:pt x="57" y="432"/>
                  </a:lnTo>
                  <a:lnTo>
                    <a:pt x="83" y="374"/>
                  </a:lnTo>
                  <a:lnTo>
                    <a:pt x="114" y="317"/>
                  </a:lnTo>
                  <a:lnTo>
                    <a:pt x="150" y="269"/>
                  </a:lnTo>
                  <a:lnTo>
                    <a:pt x="189" y="220"/>
                  </a:lnTo>
                  <a:lnTo>
                    <a:pt x="233" y="176"/>
                  </a:lnTo>
                  <a:lnTo>
                    <a:pt x="277" y="136"/>
                  </a:lnTo>
                  <a:lnTo>
                    <a:pt x="330" y="105"/>
                  </a:lnTo>
                  <a:lnTo>
                    <a:pt x="383" y="70"/>
                  </a:lnTo>
                  <a:lnTo>
                    <a:pt x="436" y="48"/>
                  </a:lnTo>
                  <a:lnTo>
                    <a:pt x="489" y="26"/>
                  </a:lnTo>
                  <a:lnTo>
                    <a:pt x="551" y="4"/>
                  </a:lnTo>
                  <a:lnTo>
                    <a:pt x="608" y="0"/>
                  </a:lnTo>
                  <a:lnTo>
                    <a:pt x="667" y="0"/>
                  </a:lnTo>
                  <a:lnTo>
                    <a:pt x="724" y="4"/>
                  </a:lnTo>
                  <a:lnTo>
                    <a:pt x="781" y="13"/>
                  </a:lnTo>
                  <a:lnTo>
                    <a:pt x="843" y="22"/>
                  </a:lnTo>
                  <a:lnTo>
                    <a:pt x="896" y="44"/>
                  </a:lnTo>
                  <a:lnTo>
                    <a:pt x="953" y="66"/>
                  </a:lnTo>
                  <a:lnTo>
                    <a:pt x="1006" y="97"/>
                  </a:lnTo>
                  <a:lnTo>
                    <a:pt x="1055" y="136"/>
                  </a:lnTo>
                  <a:lnTo>
                    <a:pt x="1103" y="176"/>
                  </a:lnTo>
                  <a:lnTo>
                    <a:pt x="1567" y="630"/>
                  </a:lnTo>
                </a:path>
              </a:pathLst>
            </a:custGeom>
            <a:solidFill>
              <a:srgbClr val="B5B5B5"/>
            </a:solidFill>
            <a:ln w="12600">
              <a:solidFill>
                <a:srgbClr val="B5B5B5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SG" dirty="0"/>
            </a:p>
          </p:txBody>
        </p:sp>
        <p:sp>
          <p:nvSpPr>
            <p:cNvPr id="15" name="Freeform 14"/>
            <p:cNvSpPr>
              <a:spLocks noChangeArrowheads="1"/>
            </p:cNvSpPr>
            <p:nvPr/>
          </p:nvSpPr>
          <p:spPr bwMode="auto">
            <a:xfrm>
              <a:off x="4950" y="759"/>
              <a:ext cx="344" cy="349"/>
            </a:xfrm>
            <a:custGeom>
              <a:avLst/>
              <a:gdLst>
                <a:gd name="T0" fmla="*/ 61 w 1519"/>
                <a:gd name="T1" fmla="*/ 353 h 1537"/>
                <a:gd name="T2" fmla="*/ 52 w 1519"/>
                <a:gd name="T3" fmla="*/ 348 h 1537"/>
                <a:gd name="T4" fmla="*/ 30 w 1519"/>
                <a:gd name="T5" fmla="*/ 322 h 1537"/>
                <a:gd name="T6" fmla="*/ 17 w 1519"/>
                <a:gd name="T7" fmla="*/ 291 h 1537"/>
                <a:gd name="T8" fmla="*/ 8 w 1519"/>
                <a:gd name="T9" fmla="*/ 255 h 1537"/>
                <a:gd name="T10" fmla="*/ 0 w 1519"/>
                <a:gd name="T11" fmla="*/ 229 h 1537"/>
                <a:gd name="T12" fmla="*/ 0 w 1519"/>
                <a:gd name="T13" fmla="*/ 194 h 1537"/>
                <a:gd name="T14" fmla="*/ 4 w 1519"/>
                <a:gd name="T15" fmla="*/ 158 h 1537"/>
                <a:gd name="T16" fmla="*/ 13 w 1519"/>
                <a:gd name="T17" fmla="*/ 123 h 1537"/>
                <a:gd name="T18" fmla="*/ 26 w 1519"/>
                <a:gd name="T19" fmla="*/ 97 h 1537"/>
                <a:gd name="T20" fmla="*/ 48 w 1519"/>
                <a:gd name="T21" fmla="*/ 70 h 1537"/>
                <a:gd name="T22" fmla="*/ 70 w 1519"/>
                <a:gd name="T23" fmla="*/ 48 h 1537"/>
                <a:gd name="T24" fmla="*/ 92 w 1519"/>
                <a:gd name="T25" fmla="*/ 30 h 1537"/>
                <a:gd name="T26" fmla="*/ 119 w 1519"/>
                <a:gd name="T27" fmla="*/ 13 h 1537"/>
                <a:gd name="T28" fmla="*/ 154 w 1519"/>
                <a:gd name="T29" fmla="*/ 4 h 1537"/>
                <a:gd name="T30" fmla="*/ 185 w 1519"/>
                <a:gd name="T31" fmla="*/ 0 h 1537"/>
                <a:gd name="T32" fmla="*/ 211 w 1519"/>
                <a:gd name="T33" fmla="*/ 4 h 1537"/>
                <a:gd name="T34" fmla="*/ 247 w 1519"/>
                <a:gd name="T35" fmla="*/ 17 h 1537"/>
                <a:gd name="T36" fmla="*/ 269 w 1519"/>
                <a:gd name="T37" fmla="*/ 26 h 1537"/>
                <a:gd name="T38" fmla="*/ 299 w 1519"/>
                <a:gd name="T39" fmla="*/ 44 h 1537"/>
                <a:gd name="T40" fmla="*/ 1461 w 1519"/>
                <a:gd name="T41" fmla="*/ 1183 h 1537"/>
                <a:gd name="T42" fmla="*/ 1470 w 1519"/>
                <a:gd name="T43" fmla="*/ 1187 h 1537"/>
                <a:gd name="T44" fmla="*/ 1492 w 1519"/>
                <a:gd name="T45" fmla="*/ 1214 h 1537"/>
                <a:gd name="T46" fmla="*/ 1505 w 1519"/>
                <a:gd name="T47" fmla="*/ 1240 h 1537"/>
                <a:gd name="T48" fmla="*/ 1518 w 1519"/>
                <a:gd name="T49" fmla="*/ 1285 h 1537"/>
                <a:gd name="T50" fmla="*/ 1518 w 1519"/>
                <a:gd name="T51" fmla="*/ 1307 h 1537"/>
                <a:gd name="T52" fmla="*/ 1518 w 1519"/>
                <a:gd name="T53" fmla="*/ 1342 h 1537"/>
                <a:gd name="T54" fmla="*/ 1518 w 1519"/>
                <a:gd name="T55" fmla="*/ 1377 h 1537"/>
                <a:gd name="T56" fmla="*/ 1505 w 1519"/>
                <a:gd name="T57" fmla="*/ 1408 h 1537"/>
                <a:gd name="T58" fmla="*/ 1492 w 1519"/>
                <a:gd name="T59" fmla="*/ 1435 h 1537"/>
                <a:gd name="T60" fmla="*/ 1474 w 1519"/>
                <a:gd name="T61" fmla="*/ 1465 h 1537"/>
                <a:gd name="T62" fmla="*/ 1448 w 1519"/>
                <a:gd name="T63" fmla="*/ 1488 h 1537"/>
                <a:gd name="T64" fmla="*/ 1425 w 1519"/>
                <a:gd name="T65" fmla="*/ 1505 h 1537"/>
                <a:gd name="T66" fmla="*/ 1399 w 1519"/>
                <a:gd name="T67" fmla="*/ 1523 h 1537"/>
                <a:gd name="T68" fmla="*/ 1368 w 1519"/>
                <a:gd name="T69" fmla="*/ 1527 h 1537"/>
                <a:gd name="T70" fmla="*/ 1337 w 1519"/>
                <a:gd name="T71" fmla="*/ 1536 h 1537"/>
                <a:gd name="T72" fmla="*/ 1311 w 1519"/>
                <a:gd name="T73" fmla="*/ 1532 h 1537"/>
                <a:gd name="T74" fmla="*/ 1275 w 1519"/>
                <a:gd name="T75" fmla="*/ 1523 h 1537"/>
                <a:gd name="T76" fmla="*/ 1249 w 1519"/>
                <a:gd name="T77" fmla="*/ 1510 h 1537"/>
                <a:gd name="T78" fmla="*/ 1223 w 1519"/>
                <a:gd name="T79" fmla="*/ 1492 h 1537"/>
                <a:gd name="T80" fmla="*/ 61 w 1519"/>
                <a:gd name="T81" fmla="*/ 353 h 153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19"/>
                <a:gd name="T124" fmla="*/ 0 h 1537"/>
                <a:gd name="T125" fmla="*/ 1519 w 1519"/>
                <a:gd name="T126" fmla="*/ 1537 h 153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19" h="1537">
                  <a:moveTo>
                    <a:pt x="61" y="353"/>
                  </a:moveTo>
                  <a:lnTo>
                    <a:pt x="52" y="348"/>
                  </a:lnTo>
                  <a:lnTo>
                    <a:pt x="30" y="322"/>
                  </a:lnTo>
                  <a:lnTo>
                    <a:pt x="17" y="291"/>
                  </a:lnTo>
                  <a:lnTo>
                    <a:pt x="8" y="255"/>
                  </a:lnTo>
                  <a:lnTo>
                    <a:pt x="0" y="229"/>
                  </a:lnTo>
                  <a:lnTo>
                    <a:pt x="0" y="194"/>
                  </a:lnTo>
                  <a:lnTo>
                    <a:pt x="4" y="158"/>
                  </a:lnTo>
                  <a:lnTo>
                    <a:pt x="13" y="123"/>
                  </a:lnTo>
                  <a:lnTo>
                    <a:pt x="26" y="97"/>
                  </a:lnTo>
                  <a:lnTo>
                    <a:pt x="48" y="70"/>
                  </a:lnTo>
                  <a:lnTo>
                    <a:pt x="70" y="48"/>
                  </a:lnTo>
                  <a:lnTo>
                    <a:pt x="92" y="30"/>
                  </a:lnTo>
                  <a:lnTo>
                    <a:pt x="119" y="13"/>
                  </a:lnTo>
                  <a:lnTo>
                    <a:pt x="154" y="4"/>
                  </a:lnTo>
                  <a:lnTo>
                    <a:pt x="185" y="0"/>
                  </a:lnTo>
                  <a:lnTo>
                    <a:pt x="211" y="4"/>
                  </a:lnTo>
                  <a:lnTo>
                    <a:pt x="247" y="17"/>
                  </a:lnTo>
                  <a:lnTo>
                    <a:pt x="269" y="26"/>
                  </a:lnTo>
                  <a:lnTo>
                    <a:pt x="299" y="44"/>
                  </a:lnTo>
                  <a:lnTo>
                    <a:pt x="1461" y="1183"/>
                  </a:lnTo>
                  <a:lnTo>
                    <a:pt x="1470" y="1187"/>
                  </a:lnTo>
                  <a:lnTo>
                    <a:pt x="1492" y="1214"/>
                  </a:lnTo>
                  <a:lnTo>
                    <a:pt x="1505" y="1240"/>
                  </a:lnTo>
                  <a:lnTo>
                    <a:pt x="1518" y="1285"/>
                  </a:lnTo>
                  <a:lnTo>
                    <a:pt x="1518" y="1307"/>
                  </a:lnTo>
                  <a:lnTo>
                    <a:pt x="1518" y="1342"/>
                  </a:lnTo>
                  <a:lnTo>
                    <a:pt x="1518" y="1377"/>
                  </a:lnTo>
                  <a:lnTo>
                    <a:pt x="1505" y="1408"/>
                  </a:lnTo>
                  <a:lnTo>
                    <a:pt x="1492" y="1435"/>
                  </a:lnTo>
                  <a:lnTo>
                    <a:pt x="1474" y="1465"/>
                  </a:lnTo>
                  <a:lnTo>
                    <a:pt x="1448" y="1488"/>
                  </a:lnTo>
                  <a:lnTo>
                    <a:pt x="1425" y="1505"/>
                  </a:lnTo>
                  <a:lnTo>
                    <a:pt x="1399" y="1523"/>
                  </a:lnTo>
                  <a:lnTo>
                    <a:pt x="1368" y="1527"/>
                  </a:lnTo>
                  <a:lnTo>
                    <a:pt x="1337" y="1536"/>
                  </a:lnTo>
                  <a:lnTo>
                    <a:pt x="1311" y="1532"/>
                  </a:lnTo>
                  <a:lnTo>
                    <a:pt x="1275" y="1523"/>
                  </a:lnTo>
                  <a:lnTo>
                    <a:pt x="1249" y="1510"/>
                  </a:lnTo>
                  <a:lnTo>
                    <a:pt x="1223" y="1492"/>
                  </a:lnTo>
                  <a:lnTo>
                    <a:pt x="61" y="353"/>
                  </a:lnTo>
                </a:path>
              </a:pathLst>
            </a:custGeom>
            <a:solidFill>
              <a:srgbClr val="B5B5B5"/>
            </a:solidFill>
            <a:ln w="12600">
              <a:solidFill>
                <a:srgbClr val="B5B5B5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SG" dirty="0"/>
            </a:p>
          </p:txBody>
        </p:sp>
        <p:sp>
          <p:nvSpPr>
            <p:cNvPr id="16" name="Freeform 15"/>
            <p:cNvSpPr>
              <a:spLocks noChangeArrowheads="1"/>
            </p:cNvSpPr>
            <p:nvPr/>
          </p:nvSpPr>
          <p:spPr bwMode="auto">
            <a:xfrm>
              <a:off x="4570" y="385"/>
              <a:ext cx="345" cy="349"/>
            </a:xfrm>
            <a:custGeom>
              <a:avLst/>
              <a:gdLst>
                <a:gd name="T0" fmla="*/ 61 w 1520"/>
                <a:gd name="T1" fmla="*/ 357 h 1541"/>
                <a:gd name="T2" fmla="*/ 57 w 1520"/>
                <a:gd name="T3" fmla="*/ 352 h 1541"/>
                <a:gd name="T4" fmla="*/ 30 w 1520"/>
                <a:gd name="T5" fmla="*/ 326 h 1541"/>
                <a:gd name="T6" fmla="*/ 22 w 1520"/>
                <a:gd name="T7" fmla="*/ 295 h 1541"/>
                <a:gd name="T8" fmla="*/ 13 w 1520"/>
                <a:gd name="T9" fmla="*/ 260 h 1541"/>
                <a:gd name="T10" fmla="*/ 0 w 1520"/>
                <a:gd name="T11" fmla="*/ 229 h 1541"/>
                <a:gd name="T12" fmla="*/ 0 w 1520"/>
                <a:gd name="T13" fmla="*/ 198 h 1541"/>
                <a:gd name="T14" fmla="*/ 4 w 1520"/>
                <a:gd name="T15" fmla="*/ 158 h 1541"/>
                <a:gd name="T16" fmla="*/ 17 w 1520"/>
                <a:gd name="T17" fmla="*/ 132 h 1541"/>
                <a:gd name="T18" fmla="*/ 26 w 1520"/>
                <a:gd name="T19" fmla="*/ 97 h 1541"/>
                <a:gd name="T20" fmla="*/ 48 w 1520"/>
                <a:gd name="T21" fmla="*/ 70 h 1541"/>
                <a:gd name="T22" fmla="*/ 70 w 1520"/>
                <a:gd name="T23" fmla="*/ 48 h 1541"/>
                <a:gd name="T24" fmla="*/ 92 w 1520"/>
                <a:gd name="T25" fmla="*/ 30 h 1541"/>
                <a:gd name="T26" fmla="*/ 119 w 1520"/>
                <a:gd name="T27" fmla="*/ 17 h 1541"/>
                <a:gd name="T28" fmla="*/ 150 w 1520"/>
                <a:gd name="T29" fmla="*/ 4 h 1541"/>
                <a:gd name="T30" fmla="*/ 185 w 1520"/>
                <a:gd name="T31" fmla="*/ 0 h 1541"/>
                <a:gd name="T32" fmla="*/ 211 w 1520"/>
                <a:gd name="T33" fmla="*/ 8 h 1541"/>
                <a:gd name="T34" fmla="*/ 242 w 1520"/>
                <a:gd name="T35" fmla="*/ 13 h 1541"/>
                <a:gd name="T36" fmla="*/ 273 w 1520"/>
                <a:gd name="T37" fmla="*/ 30 h 1541"/>
                <a:gd name="T38" fmla="*/ 300 w 1520"/>
                <a:gd name="T39" fmla="*/ 44 h 1541"/>
                <a:gd name="T40" fmla="*/ 1462 w 1520"/>
                <a:gd name="T41" fmla="*/ 1187 h 1541"/>
                <a:gd name="T42" fmla="*/ 1466 w 1520"/>
                <a:gd name="T43" fmla="*/ 1192 h 1541"/>
                <a:gd name="T44" fmla="*/ 1488 w 1520"/>
                <a:gd name="T45" fmla="*/ 1214 h 1541"/>
                <a:gd name="T46" fmla="*/ 1506 w 1520"/>
                <a:gd name="T47" fmla="*/ 1249 h 1541"/>
                <a:gd name="T48" fmla="*/ 1510 w 1520"/>
                <a:gd name="T49" fmla="*/ 1284 h 1541"/>
                <a:gd name="T50" fmla="*/ 1519 w 1520"/>
                <a:gd name="T51" fmla="*/ 1311 h 1541"/>
                <a:gd name="T52" fmla="*/ 1519 w 1520"/>
                <a:gd name="T53" fmla="*/ 1346 h 1541"/>
                <a:gd name="T54" fmla="*/ 1515 w 1520"/>
                <a:gd name="T55" fmla="*/ 1381 h 1541"/>
                <a:gd name="T56" fmla="*/ 1510 w 1520"/>
                <a:gd name="T57" fmla="*/ 1412 h 1541"/>
                <a:gd name="T58" fmla="*/ 1493 w 1520"/>
                <a:gd name="T59" fmla="*/ 1443 h 1541"/>
                <a:gd name="T60" fmla="*/ 1475 w 1520"/>
                <a:gd name="T61" fmla="*/ 1474 h 1541"/>
                <a:gd name="T62" fmla="*/ 1453 w 1520"/>
                <a:gd name="T63" fmla="*/ 1496 h 1541"/>
                <a:gd name="T64" fmla="*/ 1426 w 1520"/>
                <a:gd name="T65" fmla="*/ 1514 h 1541"/>
                <a:gd name="T66" fmla="*/ 1400 w 1520"/>
                <a:gd name="T67" fmla="*/ 1522 h 1541"/>
                <a:gd name="T68" fmla="*/ 1373 w 1520"/>
                <a:gd name="T69" fmla="*/ 1536 h 1541"/>
                <a:gd name="T70" fmla="*/ 1334 w 1520"/>
                <a:gd name="T71" fmla="*/ 1540 h 1541"/>
                <a:gd name="T72" fmla="*/ 1307 w 1520"/>
                <a:gd name="T73" fmla="*/ 1536 h 1541"/>
                <a:gd name="T74" fmla="*/ 1276 w 1520"/>
                <a:gd name="T75" fmla="*/ 1527 h 1541"/>
                <a:gd name="T76" fmla="*/ 1250 w 1520"/>
                <a:gd name="T77" fmla="*/ 1509 h 1541"/>
                <a:gd name="T78" fmla="*/ 1223 w 1520"/>
                <a:gd name="T79" fmla="*/ 1496 h 1541"/>
                <a:gd name="T80" fmla="*/ 61 w 1520"/>
                <a:gd name="T81" fmla="*/ 357 h 154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20"/>
                <a:gd name="T124" fmla="*/ 0 h 1541"/>
                <a:gd name="T125" fmla="*/ 1520 w 1520"/>
                <a:gd name="T126" fmla="*/ 1541 h 154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20" h="1541">
                  <a:moveTo>
                    <a:pt x="61" y="357"/>
                  </a:moveTo>
                  <a:lnTo>
                    <a:pt x="57" y="352"/>
                  </a:lnTo>
                  <a:lnTo>
                    <a:pt x="30" y="326"/>
                  </a:lnTo>
                  <a:lnTo>
                    <a:pt x="22" y="295"/>
                  </a:lnTo>
                  <a:lnTo>
                    <a:pt x="13" y="260"/>
                  </a:lnTo>
                  <a:lnTo>
                    <a:pt x="0" y="229"/>
                  </a:lnTo>
                  <a:lnTo>
                    <a:pt x="0" y="198"/>
                  </a:lnTo>
                  <a:lnTo>
                    <a:pt x="4" y="158"/>
                  </a:lnTo>
                  <a:lnTo>
                    <a:pt x="17" y="132"/>
                  </a:lnTo>
                  <a:lnTo>
                    <a:pt x="26" y="97"/>
                  </a:lnTo>
                  <a:lnTo>
                    <a:pt x="48" y="70"/>
                  </a:lnTo>
                  <a:lnTo>
                    <a:pt x="70" y="48"/>
                  </a:lnTo>
                  <a:lnTo>
                    <a:pt x="92" y="30"/>
                  </a:lnTo>
                  <a:lnTo>
                    <a:pt x="119" y="17"/>
                  </a:lnTo>
                  <a:lnTo>
                    <a:pt x="150" y="4"/>
                  </a:lnTo>
                  <a:lnTo>
                    <a:pt x="185" y="0"/>
                  </a:lnTo>
                  <a:lnTo>
                    <a:pt x="211" y="8"/>
                  </a:lnTo>
                  <a:lnTo>
                    <a:pt x="242" y="13"/>
                  </a:lnTo>
                  <a:lnTo>
                    <a:pt x="273" y="30"/>
                  </a:lnTo>
                  <a:lnTo>
                    <a:pt x="300" y="44"/>
                  </a:lnTo>
                  <a:lnTo>
                    <a:pt x="1462" y="1187"/>
                  </a:lnTo>
                  <a:lnTo>
                    <a:pt x="1466" y="1192"/>
                  </a:lnTo>
                  <a:lnTo>
                    <a:pt x="1488" y="1214"/>
                  </a:lnTo>
                  <a:lnTo>
                    <a:pt x="1506" y="1249"/>
                  </a:lnTo>
                  <a:lnTo>
                    <a:pt x="1510" y="1284"/>
                  </a:lnTo>
                  <a:lnTo>
                    <a:pt x="1519" y="1311"/>
                  </a:lnTo>
                  <a:lnTo>
                    <a:pt x="1519" y="1346"/>
                  </a:lnTo>
                  <a:lnTo>
                    <a:pt x="1515" y="1381"/>
                  </a:lnTo>
                  <a:lnTo>
                    <a:pt x="1510" y="1412"/>
                  </a:lnTo>
                  <a:lnTo>
                    <a:pt x="1493" y="1443"/>
                  </a:lnTo>
                  <a:lnTo>
                    <a:pt x="1475" y="1474"/>
                  </a:lnTo>
                  <a:lnTo>
                    <a:pt x="1453" y="1496"/>
                  </a:lnTo>
                  <a:lnTo>
                    <a:pt x="1426" y="1514"/>
                  </a:lnTo>
                  <a:lnTo>
                    <a:pt x="1400" y="1522"/>
                  </a:lnTo>
                  <a:lnTo>
                    <a:pt x="1373" y="1536"/>
                  </a:lnTo>
                  <a:lnTo>
                    <a:pt x="1334" y="1540"/>
                  </a:lnTo>
                  <a:lnTo>
                    <a:pt x="1307" y="1536"/>
                  </a:lnTo>
                  <a:lnTo>
                    <a:pt x="1276" y="1527"/>
                  </a:lnTo>
                  <a:lnTo>
                    <a:pt x="1250" y="1509"/>
                  </a:lnTo>
                  <a:lnTo>
                    <a:pt x="1223" y="1496"/>
                  </a:lnTo>
                  <a:lnTo>
                    <a:pt x="61" y="357"/>
                  </a:lnTo>
                </a:path>
              </a:pathLst>
            </a:custGeom>
            <a:solidFill>
              <a:srgbClr val="B5B5B5"/>
            </a:solidFill>
            <a:ln w="12600">
              <a:solidFill>
                <a:srgbClr val="B5B5B5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SG" dirty="0"/>
            </a:p>
          </p:txBody>
        </p:sp>
        <p:sp>
          <p:nvSpPr>
            <p:cNvPr id="17" name="Freeform 16"/>
            <p:cNvSpPr>
              <a:spLocks noChangeArrowheads="1"/>
            </p:cNvSpPr>
            <p:nvPr/>
          </p:nvSpPr>
          <p:spPr bwMode="auto">
            <a:xfrm>
              <a:off x="4438" y="252"/>
              <a:ext cx="236" cy="246"/>
            </a:xfrm>
            <a:custGeom>
              <a:avLst/>
              <a:gdLst>
                <a:gd name="T0" fmla="*/ 786 w 1039"/>
                <a:gd name="T1" fmla="*/ 1078 h 1083"/>
                <a:gd name="T2" fmla="*/ 764 w 1039"/>
                <a:gd name="T3" fmla="*/ 1082 h 1083"/>
                <a:gd name="T4" fmla="*/ 711 w 1039"/>
                <a:gd name="T5" fmla="*/ 1082 h 1083"/>
                <a:gd name="T6" fmla="*/ 658 w 1039"/>
                <a:gd name="T7" fmla="*/ 1078 h 1083"/>
                <a:gd name="T8" fmla="*/ 610 w 1039"/>
                <a:gd name="T9" fmla="*/ 1051 h 1083"/>
                <a:gd name="T10" fmla="*/ 566 w 1039"/>
                <a:gd name="T11" fmla="*/ 1025 h 1083"/>
                <a:gd name="T12" fmla="*/ 75 w 1039"/>
                <a:gd name="T13" fmla="*/ 544 h 1083"/>
                <a:gd name="T14" fmla="*/ 48 w 1039"/>
                <a:gd name="T15" fmla="*/ 508 h 1083"/>
                <a:gd name="T16" fmla="*/ 22 w 1039"/>
                <a:gd name="T17" fmla="*/ 451 h 1083"/>
                <a:gd name="T18" fmla="*/ 8 w 1039"/>
                <a:gd name="T19" fmla="*/ 393 h 1083"/>
                <a:gd name="T20" fmla="*/ 0 w 1039"/>
                <a:gd name="T21" fmla="*/ 336 h 1083"/>
                <a:gd name="T22" fmla="*/ 8 w 1039"/>
                <a:gd name="T23" fmla="*/ 274 h 1083"/>
                <a:gd name="T24" fmla="*/ 17 w 1039"/>
                <a:gd name="T25" fmla="*/ 216 h 1083"/>
                <a:gd name="T26" fmla="*/ 44 w 1039"/>
                <a:gd name="T27" fmla="*/ 163 h 1083"/>
                <a:gd name="T28" fmla="*/ 75 w 1039"/>
                <a:gd name="T29" fmla="*/ 114 h 1083"/>
                <a:gd name="T30" fmla="*/ 114 w 1039"/>
                <a:gd name="T31" fmla="*/ 75 h 1083"/>
                <a:gd name="T32" fmla="*/ 158 w 1039"/>
                <a:gd name="T33" fmla="*/ 35 h 1083"/>
                <a:gd name="T34" fmla="*/ 211 w 1039"/>
                <a:gd name="T35" fmla="*/ 22 h 1083"/>
                <a:gd name="T36" fmla="*/ 264 w 1039"/>
                <a:gd name="T37" fmla="*/ 4 h 1083"/>
                <a:gd name="T38" fmla="*/ 318 w 1039"/>
                <a:gd name="T39" fmla="*/ 0 h 1083"/>
                <a:gd name="T40" fmla="*/ 371 w 1039"/>
                <a:gd name="T41" fmla="*/ 13 h 1083"/>
                <a:gd name="T42" fmla="*/ 424 w 1039"/>
                <a:gd name="T43" fmla="*/ 30 h 1083"/>
                <a:gd name="T44" fmla="*/ 473 w 1039"/>
                <a:gd name="T45" fmla="*/ 61 h 1083"/>
                <a:gd name="T46" fmla="*/ 950 w 1039"/>
                <a:gd name="T47" fmla="*/ 526 h 1083"/>
                <a:gd name="T48" fmla="*/ 963 w 1039"/>
                <a:gd name="T49" fmla="*/ 544 h 1083"/>
                <a:gd name="T50" fmla="*/ 985 w 1039"/>
                <a:gd name="T51" fmla="*/ 561 h 1083"/>
                <a:gd name="T52" fmla="*/ 1007 w 1039"/>
                <a:gd name="T53" fmla="*/ 610 h 1083"/>
                <a:gd name="T54" fmla="*/ 1025 w 1039"/>
                <a:gd name="T55" fmla="*/ 658 h 1083"/>
                <a:gd name="T56" fmla="*/ 1038 w 1039"/>
                <a:gd name="T57" fmla="*/ 720 h 1083"/>
                <a:gd name="T58" fmla="*/ 1038 w 1039"/>
                <a:gd name="T59" fmla="*/ 773 h 108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039"/>
                <a:gd name="T91" fmla="*/ 0 h 1083"/>
                <a:gd name="T92" fmla="*/ 1039 w 1039"/>
                <a:gd name="T93" fmla="*/ 1083 h 108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039" h="1083">
                  <a:moveTo>
                    <a:pt x="786" y="1078"/>
                  </a:moveTo>
                  <a:lnTo>
                    <a:pt x="764" y="1082"/>
                  </a:lnTo>
                  <a:lnTo>
                    <a:pt x="711" y="1082"/>
                  </a:lnTo>
                  <a:lnTo>
                    <a:pt x="658" y="1078"/>
                  </a:lnTo>
                  <a:lnTo>
                    <a:pt x="610" y="1051"/>
                  </a:lnTo>
                  <a:lnTo>
                    <a:pt x="566" y="1025"/>
                  </a:lnTo>
                  <a:lnTo>
                    <a:pt x="75" y="544"/>
                  </a:lnTo>
                  <a:lnTo>
                    <a:pt x="48" y="508"/>
                  </a:lnTo>
                  <a:lnTo>
                    <a:pt x="22" y="451"/>
                  </a:lnTo>
                  <a:lnTo>
                    <a:pt x="8" y="393"/>
                  </a:lnTo>
                  <a:lnTo>
                    <a:pt x="0" y="336"/>
                  </a:lnTo>
                  <a:lnTo>
                    <a:pt x="8" y="274"/>
                  </a:lnTo>
                  <a:lnTo>
                    <a:pt x="17" y="216"/>
                  </a:lnTo>
                  <a:lnTo>
                    <a:pt x="44" y="163"/>
                  </a:lnTo>
                  <a:lnTo>
                    <a:pt x="75" y="114"/>
                  </a:lnTo>
                  <a:lnTo>
                    <a:pt x="114" y="75"/>
                  </a:lnTo>
                  <a:lnTo>
                    <a:pt x="158" y="35"/>
                  </a:lnTo>
                  <a:lnTo>
                    <a:pt x="211" y="22"/>
                  </a:lnTo>
                  <a:lnTo>
                    <a:pt x="264" y="4"/>
                  </a:lnTo>
                  <a:lnTo>
                    <a:pt x="318" y="0"/>
                  </a:lnTo>
                  <a:lnTo>
                    <a:pt x="371" y="13"/>
                  </a:lnTo>
                  <a:lnTo>
                    <a:pt x="424" y="30"/>
                  </a:lnTo>
                  <a:lnTo>
                    <a:pt x="473" y="61"/>
                  </a:lnTo>
                  <a:lnTo>
                    <a:pt x="950" y="526"/>
                  </a:lnTo>
                  <a:lnTo>
                    <a:pt x="963" y="544"/>
                  </a:lnTo>
                  <a:lnTo>
                    <a:pt x="985" y="561"/>
                  </a:lnTo>
                  <a:lnTo>
                    <a:pt x="1007" y="610"/>
                  </a:lnTo>
                  <a:lnTo>
                    <a:pt x="1025" y="658"/>
                  </a:lnTo>
                  <a:lnTo>
                    <a:pt x="1038" y="720"/>
                  </a:lnTo>
                  <a:lnTo>
                    <a:pt x="1038" y="773"/>
                  </a:lnTo>
                </a:path>
              </a:pathLst>
            </a:cu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SG" dirty="0"/>
            </a:p>
          </p:txBody>
        </p:sp>
        <p:sp>
          <p:nvSpPr>
            <p:cNvPr id="18" name="Freeform 17"/>
            <p:cNvSpPr>
              <a:spLocks noChangeArrowheads="1"/>
            </p:cNvSpPr>
            <p:nvPr/>
          </p:nvSpPr>
          <p:spPr bwMode="auto">
            <a:xfrm>
              <a:off x="4354" y="160"/>
              <a:ext cx="403" cy="428"/>
            </a:xfrm>
            <a:custGeom>
              <a:avLst/>
              <a:gdLst>
                <a:gd name="T0" fmla="*/ 1712 w 1779"/>
                <a:gd name="T1" fmla="*/ 1469 h 1889"/>
                <a:gd name="T2" fmla="*/ 1725 w 1779"/>
                <a:gd name="T3" fmla="*/ 1429 h 1889"/>
                <a:gd name="T4" fmla="*/ 1752 w 1779"/>
                <a:gd name="T5" fmla="*/ 1346 h 1889"/>
                <a:gd name="T6" fmla="*/ 1769 w 1779"/>
                <a:gd name="T7" fmla="*/ 1257 h 1889"/>
                <a:gd name="T8" fmla="*/ 1778 w 1779"/>
                <a:gd name="T9" fmla="*/ 1169 h 1889"/>
                <a:gd name="T10" fmla="*/ 1774 w 1779"/>
                <a:gd name="T11" fmla="*/ 1081 h 1889"/>
                <a:gd name="T12" fmla="*/ 1760 w 1779"/>
                <a:gd name="T13" fmla="*/ 988 h 1889"/>
                <a:gd name="T14" fmla="*/ 1738 w 1779"/>
                <a:gd name="T15" fmla="*/ 905 h 1889"/>
                <a:gd name="T16" fmla="*/ 1708 w 1779"/>
                <a:gd name="T17" fmla="*/ 825 h 1889"/>
                <a:gd name="T18" fmla="*/ 1663 w 1779"/>
                <a:gd name="T19" fmla="*/ 746 h 1889"/>
                <a:gd name="T20" fmla="*/ 1615 w 1779"/>
                <a:gd name="T21" fmla="*/ 671 h 1889"/>
                <a:gd name="T22" fmla="*/ 1086 w 1779"/>
                <a:gd name="T23" fmla="*/ 163 h 1889"/>
                <a:gd name="T24" fmla="*/ 1019 w 1779"/>
                <a:gd name="T25" fmla="*/ 110 h 1889"/>
                <a:gd name="T26" fmla="*/ 944 w 1779"/>
                <a:gd name="T27" fmla="*/ 66 h 1889"/>
                <a:gd name="T28" fmla="*/ 869 w 1779"/>
                <a:gd name="T29" fmla="*/ 35 h 1889"/>
                <a:gd name="T30" fmla="*/ 794 w 1779"/>
                <a:gd name="T31" fmla="*/ 17 h 1889"/>
                <a:gd name="T32" fmla="*/ 711 w 1779"/>
                <a:gd name="T33" fmla="*/ 0 h 1889"/>
                <a:gd name="T34" fmla="*/ 626 w 1779"/>
                <a:gd name="T35" fmla="*/ 4 h 1889"/>
                <a:gd name="T36" fmla="*/ 546 w 1779"/>
                <a:gd name="T37" fmla="*/ 13 h 1889"/>
                <a:gd name="T38" fmla="*/ 463 w 1779"/>
                <a:gd name="T39" fmla="*/ 39 h 1889"/>
                <a:gd name="T40" fmla="*/ 388 w 1779"/>
                <a:gd name="T41" fmla="*/ 70 h 1889"/>
                <a:gd name="T42" fmla="*/ 313 w 1779"/>
                <a:gd name="T43" fmla="*/ 110 h 1889"/>
                <a:gd name="T44" fmla="*/ 251 w 1779"/>
                <a:gd name="T45" fmla="*/ 167 h 1889"/>
                <a:gd name="T46" fmla="*/ 189 w 1779"/>
                <a:gd name="T47" fmla="*/ 224 h 1889"/>
                <a:gd name="T48" fmla="*/ 136 w 1779"/>
                <a:gd name="T49" fmla="*/ 295 h 1889"/>
                <a:gd name="T50" fmla="*/ 92 w 1779"/>
                <a:gd name="T51" fmla="*/ 366 h 1889"/>
                <a:gd name="T52" fmla="*/ 52 w 1779"/>
                <a:gd name="T53" fmla="*/ 449 h 1889"/>
                <a:gd name="T54" fmla="*/ 26 w 1779"/>
                <a:gd name="T55" fmla="*/ 533 h 1889"/>
                <a:gd name="T56" fmla="*/ 4 w 1779"/>
                <a:gd name="T57" fmla="*/ 617 h 1889"/>
                <a:gd name="T58" fmla="*/ 0 w 1779"/>
                <a:gd name="T59" fmla="*/ 711 h 1889"/>
                <a:gd name="T60" fmla="*/ 0 w 1779"/>
                <a:gd name="T61" fmla="*/ 799 h 1889"/>
                <a:gd name="T62" fmla="*/ 13 w 1779"/>
                <a:gd name="T63" fmla="*/ 887 h 1889"/>
                <a:gd name="T64" fmla="*/ 39 w 1779"/>
                <a:gd name="T65" fmla="*/ 971 h 1889"/>
                <a:gd name="T66" fmla="*/ 70 w 1779"/>
                <a:gd name="T67" fmla="*/ 1055 h 1889"/>
                <a:gd name="T68" fmla="*/ 110 w 1779"/>
                <a:gd name="T69" fmla="*/ 1134 h 1889"/>
                <a:gd name="T70" fmla="*/ 163 w 1779"/>
                <a:gd name="T71" fmla="*/ 1205 h 1889"/>
                <a:gd name="T72" fmla="*/ 194 w 1779"/>
                <a:gd name="T73" fmla="*/ 1244 h 1889"/>
                <a:gd name="T74" fmla="*/ 202 w 1779"/>
                <a:gd name="T75" fmla="*/ 1253 h 1889"/>
                <a:gd name="T76" fmla="*/ 715 w 1779"/>
                <a:gd name="T77" fmla="*/ 1756 h 1889"/>
                <a:gd name="T78" fmla="*/ 790 w 1779"/>
                <a:gd name="T79" fmla="*/ 1804 h 1889"/>
                <a:gd name="T80" fmla="*/ 865 w 1779"/>
                <a:gd name="T81" fmla="*/ 1840 h 1889"/>
                <a:gd name="T82" fmla="*/ 940 w 1779"/>
                <a:gd name="T83" fmla="*/ 1870 h 1889"/>
                <a:gd name="T84" fmla="*/ 1024 w 1779"/>
                <a:gd name="T85" fmla="*/ 1884 h 1889"/>
                <a:gd name="T86" fmla="*/ 1103 w 1779"/>
                <a:gd name="T87" fmla="*/ 1888 h 1889"/>
                <a:gd name="T88" fmla="*/ 1187 w 1779"/>
                <a:gd name="T89" fmla="*/ 1884 h 1889"/>
                <a:gd name="T90" fmla="*/ 1266 w 1779"/>
                <a:gd name="T91" fmla="*/ 1870 h 1889"/>
                <a:gd name="T92" fmla="*/ 1346 w 1779"/>
                <a:gd name="T93" fmla="*/ 1840 h 1889"/>
                <a:gd name="T94" fmla="*/ 1416 w 1779"/>
                <a:gd name="T95" fmla="*/ 1804 h 1889"/>
                <a:gd name="T96" fmla="*/ 1456 w 1779"/>
                <a:gd name="T97" fmla="*/ 1787 h 188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79"/>
                <a:gd name="T148" fmla="*/ 0 h 1889"/>
                <a:gd name="T149" fmla="*/ 1779 w 1779"/>
                <a:gd name="T150" fmla="*/ 1889 h 188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79" h="1889">
                  <a:moveTo>
                    <a:pt x="1712" y="1469"/>
                  </a:moveTo>
                  <a:lnTo>
                    <a:pt x="1725" y="1429"/>
                  </a:lnTo>
                  <a:lnTo>
                    <a:pt x="1752" y="1346"/>
                  </a:lnTo>
                  <a:lnTo>
                    <a:pt x="1769" y="1257"/>
                  </a:lnTo>
                  <a:lnTo>
                    <a:pt x="1778" y="1169"/>
                  </a:lnTo>
                  <a:lnTo>
                    <a:pt x="1774" y="1081"/>
                  </a:lnTo>
                  <a:lnTo>
                    <a:pt x="1760" y="988"/>
                  </a:lnTo>
                  <a:lnTo>
                    <a:pt x="1738" y="905"/>
                  </a:lnTo>
                  <a:lnTo>
                    <a:pt x="1708" y="825"/>
                  </a:lnTo>
                  <a:lnTo>
                    <a:pt x="1663" y="746"/>
                  </a:lnTo>
                  <a:lnTo>
                    <a:pt x="1615" y="671"/>
                  </a:lnTo>
                  <a:lnTo>
                    <a:pt x="1086" y="163"/>
                  </a:lnTo>
                  <a:lnTo>
                    <a:pt x="1019" y="110"/>
                  </a:lnTo>
                  <a:lnTo>
                    <a:pt x="944" y="66"/>
                  </a:lnTo>
                  <a:lnTo>
                    <a:pt x="869" y="35"/>
                  </a:lnTo>
                  <a:lnTo>
                    <a:pt x="794" y="17"/>
                  </a:lnTo>
                  <a:lnTo>
                    <a:pt x="711" y="0"/>
                  </a:lnTo>
                  <a:lnTo>
                    <a:pt x="626" y="4"/>
                  </a:lnTo>
                  <a:lnTo>
                    <a:pt x="546" y="13"/>
                  </a:lnTo>
                  <a:lnTo>
                    <a:pt x="463" y="39"/>
                  </a:lnTo>
                  <a:lnTo>
                    <a:pt x="388" y="70"/>
                  </a:lnTo>
                  <a:lnTo>
                    <a:pt x="313" y="110"/>
                  </a:lnTo>
                  <a:lnTo>
                    <a:pt x="251" y="167"/>
                  </a:lnTo>
                  <a:lnTo>
                    <a:pt x="189" y="224"/>
                  </a:lnTo>
                  <a:lnTo>
                    <a:pt x="136" y="295"/>
                  </a:lnTo>
                  <a:lnTo>
                    <a:pt x="92" y="366"/>
                  </a:lnTo>
                  <a:lnTo>
                    <a:pt x="52" y="449"/>
                  </a:lnTo>
                  <a:lnTo>
                    <a:pt x="26" y="533"/>
                  </a:lnTo>
                  <a:lnTo>
                    <a:pt x="4" y="617"/>
                  </a:lnTo>
                  <a:lnTo>
                    <a:pt x="0" y="711"/>
                  </a:lnTo>
                  <a:lnTo>
                    <a:pt x="0" y="799"/>
                  </a:lnTo>
                  <a:lnTo>
                    <a:pt x="13" y="887"/>
                  </a:lnTo>
                  <a:lnTo>
                    <a:pt x="39" y="971"/>
                  </a:lnTo>
                  <a:lnTo>
                    <a:pt x="70" y="1055"/>
                  </a:lnTo>
                  <a:lnTo>
                    <a:pt x="110" y="1134"/>
                  </a:lnTo>
                  <a:lnTo>
                    <a:pt x="163" y="1205"/>
                  </a:lnTo>
                  <a:lnTo>
                    <a:pt x="194" y="1244"/>
                  </a:lnTo>
                  <a:lnTo>
                    <a:pt x="202" y="1253"/>
                  </a:lnTo>
                  <a:lnTo>
                    <a:pt x="715" y="1756"/>
                  </a:lnTo>
                  <a:lnTo>
                    <a:pt x="790" y="1804"/>
                  </a:lnTo>
                  <a:lnTo>
                    <a:pt x="865" y="1840"/>
                  </a:lnTo>
                  <a:lnTo>
                    <a:pt x="940" y="1870"/>
                  </a:lnTo>
                  <a:lnTo>
                    <a:pt x="1024" y="1884"/>
                  </a:lnTo>
                  <a:lnTo>
                    <a:pt x="1103" y="1888"/>
                  </a:lnTo>
                  <a:lnTo>
                    <a:pt x="1187" y="1884"/>
                  </a:lnTo>
                  <a:lnTo>
                    <a:pt x="1266" y="1870"/>
                  </a:lnTo>
                  <a:lnTo>
                    <a:pt x="1346" y="1840"/>
                  </a:lnTo>
                  <a:lnTo>
                    <a:pt x="1416" y="1804"/>
                  </a:lnTo>
                  <a:lnTo>
                    <a:pt x="1456" y="1787"/>
                  </a:lnTo>
                </a:path>
              </a:pathLst>
            </a:cu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SG" dirty="0"/>
            </a:p>
          </p:txBody>
        </p:sp>
        <p:sp>
          <p:nvSpPr>
            <p:cNvPr id="19" name="Freeform 18"/>
            <p:cNvSpPr>
              <a:spLocks noChangeArrowheads="1"/>
            </p:cNvSpPr>
            <p:nvPr/>
          </p:nvSpPr>
          <p:spPr bwMode="auto">
            <a:xfrm>
              <a:off x="4570" y="385"/>
              <a:ext cx="345" cy="349"/>
            </a:xfrm>
            <a:custGeom>
              <a:avLst/>
              <a:gdLst>
                <a:gd name="T0" fmla="*/ 61 w 1520"/>
                <a:gd name="T1" fmla="*/ 357 h 1541"/>
                <a:gd name="T2" fmla="*/ 57 w 1520"/>
                <a:gd name="T3" fmla="*/ 352 h 1541"/>
                <a:gd name="T4" fmla="*/ 30 w 1520"/>
                <a:gd name="T5" fmla="*/ 326 h 1541"/>
                <a:gd name="T6" fmla="*/ 22 w 1520"/>
                <a:gd name="T7" fmla="*/ 295 h 1541"/>
                <a:gd name="T8" fmla="*/ 13 w 1520"/>
                <a:gd name="T9" fmla="*/ 260 h 1541"/>
                <a:gd name="T10" fmla="*/ 0 w 1520"/>
                <a:gd name="T11" fmla="*/ 229 h 1541"/>
                <a:gd name="T12" fmla="*/ 0 w 1520"/>
                <a:gd name="T13" fmla="*/ 198 h 1541"/>
                <a:gd name="T14" fmla="*/ 4 w 1520"/>
                <a:gd name="T15" fmla="*/ 158 h 1541"/>
                <a:gd name="T16" fmla="*/ 17 w 1520"/>
                <a:gd name="T17" fmla="*/ 132 h 1541"/>
                <a:gd name="T18" fmla="*/ 26 w 1520"/>
                <a:gd name="T19" fmla="*/ 97 h 1541"/>
                <a:gd name="T20" fmla="*/ 48 w 1520"/>
                <a:gd name="T21" fmla="*/ 70 h 1541"/>
                <a:gd name="T22" fmla="*/ 70 w 1520"/>
                <a:gd name="T23" fmla="*/ 48 h 1541"/>
                <a:gd name="T24" fmla="*/ 92 w 1520"/>
                <a:gd name="T25" fmla="*/ 30 h 1541"/>
                <a:gd name="T26" fmla="*/ 119 w 1520"/>
                <a:gd name="T27" fmla="*/ 17 h 1541"/>
                <a:gd name="T28" fmla="*/ 150 w 1520"/>
                <a:gd name="T29" fmla="*/ 4 h 1541"/>
                <a:gd name="T30" fmla="*/ 185 w 1520"/>
                <a:gd name="T31" fmla="*/ 0 h 1541"/>
                <a:gd name="T32" fmla="*/ 211 w 1520"/>
                <a:gd name="T33" fmla="*/ 8 h 1541"/>
                <a:gd name="T34" fmla="*/ 242 w 1520"/>
                <a:gd name="T35" fmla="*/ 13 h 1541"/>
                <a:gd name="T36" fmla="*/ 273 w 1520"/>
                <a:gd name="T37" fmla="*/ 30 h 1541"/>
                <a:gd name="T38" fmla="*/ 300 w 1520"/>
                <a:gd name="T39" fmla="*/ 44 h 1541"/>
                <a:gd name="T40" fmla="*/ 1462 w 1520"/>
                <a:gd name="T41" fmla="*/ 1187 h 1541"/>
                <a:gd name="T42" fmla="*/ 1466 w 1520"/>
                <a:gd name="T43" fmla="*/ 1192 h 1541"/>
                <a:gd name="T44" fmla="*/ 1488 w 1520"/>
                <a:gd name="T45" fmla="*/ 1214 h 1541"/>
                <a:gd name="T46" fmla="*/ 1506 w 1520"/>
                <a:gd name="T47" fmla="*/ 1249 h 1541"/>
                <a:gd name="T48" fmla="*/ 1510 w 1520"/>
                <a:gd name="T49" fmla="*/ 1284 h 1541"/>
                <a:gd name="T50" fmla="*/ 1519 w 1520"/>
                <a:gd name="T51" fmla="*/ 1311 h 1541"/>
                <a:gd name="T52" fmla="*/ 1519 w 1520"/>
                <a:gd name="T53" fmla="*/ 1346 h 1541"/>
                <a:gd name="T54" fmla="*/ 1515 w 1520"/>
                <a:gd name="T55" fmla="*/ 1381 h 1541"/>
                <a:gd name="T56" fmla="*/ 1510 w 1520"/>
                <a:gd name="T57" fmla="*/ 1412 h 1541"/>
                <a:gd name="T58" fmla="*/ 1493 w 1520"/>
                <a:gd name="T59" fmla="*/ 1443 h 1541"/>
                <a:gd name="T60" fmla="*/ 1475 w 1520"/>
                <a:gd name="T61" fmla="*/ 1474 h 1541"/>
                <a:gd name="T62" fmla="*/ 1453 w 1520"/>
                <a:gd name="T63" fmla="*/ 1496 h 1541"/>
                <a:gd name="T64" fmla="*/ 1426 w 1520"/>
                <a:gd name="T65" fmla="*/ 1514 h 1541"/>
                <a:gd name="T66" fmla="*/ 1400 w 1520"/>
                <a:gd name="T67" fmla="*/ 1522 h 1541"/>
                <a:gd name="T68" fmla="*/ 1373 w 1520"/>
                <a:gd name="T69" fmla="*/ 1536 h 1541"/>
                <a:gd name="T70" fmla="*/ 1334 w 1520"/>
                <a:gd name="T71" fmla="*/ 1540 h 1541"/>
                <a:gd name="T72" fmla="*/ 1307 w 1520"/>
                <a:gd name="T73" fmla="*/ 1536 h 1541"/>
                <a:gd name="T74" fmla="*/ 1276 w 1520"/>
                <a:gd name="T75" fmla="*/ 1527 h 1541"/>
                <a:gd name="T76" fmla="*/ 1250 w 1520"/>
                <a:gd name="T77" fmla="*/ 1509 h 1541"/>
                <a:gd name="T78" fmla="*/ 1223 w 1520"/>
                <a:gd name="T79" fmla="*/ 1496 h 1541"/>
                <a:gd name="T80" fmla="*/ 61 w 1520"/>
                <a:gd name="T81" fmla="*/ 357 h 154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20"/>
                <a:gd name="T124" fmla="*/ 0 h 1541"/>
                <a:gd name="T125" fmla="*/ 1520 w 1520"/>
                <a:gd name="T126" fmla="*/ 1541 h 154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20" h="1541">
                  <a:moveTo>
                    <a:pt x="61" y="357"/>
                  </a:moveTo>
                  <a:lnTo>
                    <a:pt x="57" y="352"/>
                  </a:lnTo>
                  <a:lnTo>
                    <a:pt x="30" y="326"/>
                  </a:lnTo>
                  <a:lnTo>
                    <a:pt x="22" y="295"/>
                  </a:lnTo>
                  <a:lnTo>
                    <a:pt x="13" y="260"/>
                  </a:lnTo>
                  <a:lnTo>
                    <a:pt x="0" y="229"/>
                  </a:lnTo>
                  <a:lnTo>
                    <a:pt x="0" y="198"/>
                  </a:lnTo>
                  <a:lnTo>
                    <a:pt x="4" y="158"/>
                  </a:lnTo>
                  <a:lnTo>
                    <a:pt x="17" y="132"/>
                  </a:lnTo>
                  <a:lnTo>
                    <a:pt x="26" y="97"/>
                  </a:lnTo>
                  <a:lnTo>
                    <a:pt x="48" y="70"/>
                  </a:lnTo>
                  <a:lnTo>
                    <a:pt x="70" y="48"/>
                  </a:lnTo>
                  <a:lnTo>
                    <a:pt x="92" y="30"/>
                  </a:lnTo>
                  <a:lnTo>
                    <a:pt x="119" y="17"/>
                  </a:lnTo>
                  <a:lnTo>
                    <a:pt x="150" y="4"/>
                  </a:lnTo>
                  <a:lnTo>
                    <a:pt x="185" y="0"/>
                  </a:lnTo>
                  <a:lnTo>
                    <a:pt x="211" y="8"/>
                  </a:lnTo>
                  <a:lnTo>
                    <a:pt x="242" y="13"/>
                  </a:lnTo>
                  <a:lnTo>
                    <a:pt x="273" y="30"/>
                  </a:lnTo>
                  <a:lnTo>
                    <a:pt x="300" y="44"/>
                  </a:lnTo>
                  <a:lnTo>
                    <a:pt x="1462" y="1187"/>
                  </a:lnTo>
                  <a:lnTo>
                    <a:pt x="1466" y="1192"/>
                  </a:lnTo>
                  <a:lnTo>
                    <a:pt x="1488" y="1214"/>
                  </a:lnTo>
                  <a:lnTo>
                    <a:pt x="1506" y="1249"/>
                  </a:lnTo>
                  <a:lnTo>
                    <a:pt x="1510" y="1284"/>
                  </a:lnTo>
                  <a:lnTo>
                    <a:pt x="1519" y="1311"/>
                  </a:lnTo>
                  <a:lnTo>
                    <a:pt x="1519" y="1346"/>
                  </a:lnTo>
                  <a:lnTo>
                    <a:pt x="1515" y="1381"/>
                  </a:lnTo>
                  <a:lnTo>
                    <a:pt x="1510" y="1412"/>
                  </a:lnTo>
                  <a:lnTo>
                    <a:pt x="1493" y="1443"/>
                  </a:lnTo>
                  <a:lnTo>
                    <a:pt x="1475" y="1474"/>
                  </a:lnTo>
                  <a:lnTo>
                    <a:pt x="1453" y="1496"/>
                  </a:lnTo>
                  <a:lnTo>
                    <a:pt x="1426" y="1514"/>
                  </a:lnTo>
                  <a:lnTo>
                    <a:pt x="1400" y="1522"/>
                  </a:lnTo>
                  <a:lnTo>
                    <a:pt x="1373" y="1536"/>
                  </a:lnTo>
                  <a:lnTo>
                    <a:pt x="1334" y="1540"/>
                  </a:lnTo>
                  <a:lnTo>
                    <a:pt x="1307" y="1536"/>
                  </a:lnTo>
                  <a:lnTo>
                    <a:pt x="1276" y="1527"/>
                  </a:lnTo>
                  <a:lnTo>
                    <a:pt x="1250" y="1509"/>
                  </a:lnTo>
                  <a:lnTo>
                    <a:pt x="1223" y="1496"/>
                  </a:lnTo>
                  <a:lnTo>
                    <a:pt x="61" y="357"/>
                  </a:lnTo>
                </a:path>
              </a:pathLst>
            </a:cu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SG" dirty="0"/>
            </a:p>
          </p:txBody>
        </p:sp>
        <p:sp>
          <p:nvSpPr>
            <p:cNvPr id="20" name="Freeform 19"/>
            <p:cNvSpPr>
              <a:spLocks noChangeArrowheads="1"/>
            </p:cNvSpPr>
            <p:nvPr/>
          </p:nvSpPr>
          <p:spPr bwMode="auto">
            <a:xfrm>
              <a:off x="4733" y="627"/>
              <a:ext cx="331" cy="334"/>
            </a:xfrm>
            <a:custGeom>
              <a:avLst/>
              <a:gdLst>
                <a:gd name="T0" fmla="*/ 1457 w 1458"/>
                <a:gd name="T1" fmla="*/ 1373 h 1475"/>
                <a:gd name="T2" fmla="*/ 1382 w 1458"/>
                <a:gd name="T3" fmla="*/ 1408 h 1475"/>
                <a:gd name="T4" fmla="*/ 1303 w 1458"/>
                <a:gd name="T5" fmla="*/ 1443 h 1475"/>
                <a:gd name="T6" fmla="*/ 1228 w 1458"/>
                <a:gd name="T7" fmla="*/ 1465 h 1475"/>
                <a:gd name="T8" fmla="*/ 1144 w 1458"/>
                <a:gd name="T9" fmla="*/ 1474 h 1475"/>
                <a:gd name="T10" fmla="*/ 1064 w 1458"/>
                <a:gd name="T11" fmla="*/ 1474 h 1475"/>
                <a:gd name="T12" fmla="*/ 980 w 1458"/>
                <a:gd name="T13" fmla="*/ 1461 h 1475"/>
                <a:gd name="T14" fmla="*/ 901 w 1458"/>
                <a:gd name="T15" fmla="*/ 1439 h 1475"/>
                <a:gd name="T16" fmla="*/ 826 w 1458"/>
                <a:gd name="T17" fmla="*/ 1408 h 1475"/>
                <a:gd name="T18" fmla="*/ 755 w 1458"/>
                <a:gd name="T19" fmla="*/ 1364 h 1475"/>
                <a:gd name="T20" fmla="*/ 689 w 1458"/>
                <a:gd name="T21" fmla="*/ 1315 h 1475"/>
                <a:gd name="T22" fmla="*/ 189 w 1458"/>
                <a:gd name="T23" fmla="*/ 825 h 1475"/>
                <a:gd name="T24" fmla="*/ 141 w 1458"/>
                <a:gd name="T25" fmla="*/ 763 h 1475"/>
                <a:gd name="T26" fmla="*/ 92 w 1458"/>
                <a:gd name="T27" fmla="*/ 688 h 1475"/>
                <a:gd name="T28" fmla="*/ 57 w 1458"/>
                <a:gd name="T29" fmla="*/ 608 h 1475"/>
                <a:gd name="T30" fmla="*/ 30 w 1458"/>
                <a:gd name="T31" fmla="*/ 525 h 1475"/>
                <a:gd name="T32" fmla="*/ 8 w 1458"/>
                <a:gd name="T33" fmla="*/ 436 h 1475"/>
                <a:gd name="T34" fmla="*/ 0 w 1458"/>
                <a:gd name="T35" fmla="*/ 348 h 1475"/>
                <a:gd name="T36" fmla="*/ 0 w 1458"/>
                <a:gd name="T37" fmla="*/ 255 h 1475"/>
                <a:gd name="T38" fmla="*/ 8 w 1458"/>
                <a:gd name="T39" fmla="*/ 172 h 1475"/>
                <a:gd name="T40" fmla="*/ 30 w 1458"/>
                <a:gd name="T41" fmla="*/ 83 h 1475"/>
                <a:gd name="T42" fmla="*/ 61 w 1458"/>
                <a:gd name="T43" fmla="*/ 0 h 147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8"/>
                <a:gd name="T67" fmla="*/ 0 h 1475"/>
                <a:gd name="T68" fmla="*/ 1458 w 1458"/>
                <a:gd name="T69" fmla="*/ 1475 h 147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8" h="1475">
                  <a:moveTo>
                    <a:pt x="1457" y="1373"/>
                  </a:moveTo>
                  <a:lnTo>
                    <a:pt x="1382" y="1408"/>
                  </a:lnTo>
                  <a:lnTo>
                    <a:pt x="1303" y="1443"/>
                  </a:lnTo>
                  <a:lnTo>
                    <a:pt x="1228" y="1465"/>
                  </a:lnTo>
                  <a:lnTo>
                    <a:pt x="1144" y="1474"/>
                  </a:lnTo>
                  <a:lnTo>
                    <a:pt x="1064" y="1474"/>
                  </a:lnTo>
                  <a:lnTo>
                    <a:pt x="980" y="1461"/>
                  </a:lnTo>
                  <a:lnTo>
                    <a:pt x="901" y="1439"/>
                  </a:lnTo>
                  <a:lnTo>
                    <a:pt x="826" y="1408"/>
                  </a:lnTo>
                  <a:lnTo>
                    <a:pt x="755" y="1364"/>
                  </a:lnTo>
                  <a:lnTo>
                    <a:pt x="689" y="1315"/>
                  </a:lnTo>
                  <a:lnTo>
                    <a:pt x="189" y="825"/>
                  </a:lnTo>
                  <a:lnTo>
                    <a:pt x="141" y="763"/>
                  </a:lnTo>
                  <a:lnTo>
                    <a:pt x="92" y="688"/>
                  </a:lnTo>
                  <a:lnTo>
                    <a:pt x="57" y="608"/>
                  </a:lnTo>
                  <a:lnTo>
                    <a:pt x="30" y="525"/>
                  </a:lnTo>
                  <a:lnTo>
                    <a:pt x="8" y="436"/>
                  </a:lnTo>
                  <a:lnTo>
                    <a:pt x="0" y="348"/>
                  </a:lnTo>
                  <a:lnTo>
                    <a:pt x="0" y="255"/>
                  </a:lnTo>
                  <a:lnTo>
                    <a:pt x="8" y="172"/>
                  </a:lnTo>
                  <a:lnTo>
                    <a:pt x="30" y="83"/>
                  </a:lnTo>
                  <a:lnTo>
                    <a:pt x="61" y="0"/>
                  </a:lnTo>
                </a:path>
              </a:pathLst>
            </a:cu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SG" dirty="0"/>
            </a:p>
          </p:txBody>
        </p:sp>
        <p:sp>
          <p:nvSpPr>
            <p:cNvPr id="21" name="Freeform 20"/>
            <p:cNvSpPr>
              <a:spLocks noChangeArrowheads="1"/>
            </p:cNvSpPr>
            <p:nvPr/>
          </p:nvSpPr>
          <p:spPr bwMode="auto">
            <a:xfrm>
              <a:off x="4804" y="532"/>
              <a:ext cx="332" cy="336"/>
            </a:xfrm>
            <a:custGeom>
              <a:avLst/>
              <a:gdLst>
                <a:gd name="T0" fmla="*/ 1395 w 1462"/>
                <a:gd name="T1" fmla="*/ 1479 h 1480"/>
                <a:gd name="T2" fmla="*/ 1421 w 1462"/>
                <a:gd name="T3" fmla="*/ 1400 h 1480"/>
                <a:gd name="T4" fmla="*/ 1448 w 1462"/>
                <a:gd name="T5" fmla="*/ 1307 h 1480"/>
                <a:gd name="T6" fmla="*/ 1461 w 1462"/>
                <a:gd name="T7" fmla="*/ 1219 h 1480"/>
                <a:gd name="T8" fmla="*/ 1461 w 1462"/>
                <a:gd name="T9" fmla="*/ 1126 h 1480"/>
                <a:gd name="T10" fmla="*/ 1452 w 1462"/>
                <a:gd name="T11" fmla="*/ 1038 h 1480"/>
                <a:gd name="T12" fmla="*/ 1430 w 1462"/>
                <a:gd name="T13" fmla="*/ 949 h 1480"/>
                <a:gd name="T14" fmla="*/ 1399 w 1462"/>
                <a:gd name="T15" fmla="*/ 870 h 1480"/>
                <a:gd name="T16" fmla="*/ 1364 w 1462"/>
                <a:gd name="T17" fmla="*/ 786 h 1480"/>
                <a:gd name="T18" fmla="*/ 1315 w 1462"/>
                <a:gd name="T19" fmla="*/ 716 h 1480"/>
                <a:gd name="T20" fmla="*/ 1267 w 1462"/>
                <a:gd name="T21" fmla="*/ 654 h 1480"/>
                <a:gd name="T22" fmla="*/ 767 w 1462"/>
                <a:gd name="T23" fmla="*/ 158 h 1480"/>
                <a:gd name="T24" fmla="*/ 701 w 1462"/>
                <a:gd name="T25" fmla="*/ 110 h 1480"/>
                <a:gd name="T26" fmla="*/ 635 w 1462"/>
                <a:gd name="T27" fmla="*/ 70 h 1480"/>
                <a:gd name="T28" fmla="*/ 555 w 1462"/>
                <a:gd name="T29" fmla="*/ 39 h 1480"/>
                <a:gd name="T30" fmla="*/ 476 w 1462"/>
                <a:gd name="T31" fmla="*/ 17 h 1480"/>
                <a:gd name="T32" fmla="*/ 397 w 1462"/>
                <a:gd name="T33" fmla="*/ 0 h 1480"/>
                <a:gd name="T34" fmla="*/ 317 w 1462"/>
                <a:gd name="T35" fmla="*/ 4 h 1480"/>
                <a:gd name="T36" fmla="*/ 233 w 1462"/>
                <a:gd name="T37" fmla="*/ 8 h 1480"/>
                <a:gd name="T38" fmla="*/ 150 w 1462"/>
                <a:gd name="T39" fmla="*/ 35 h 1480"/>
                <a:gd name="T40" fmla="*/ 75 w 1462"/>
                <a:gd name="T41" fmla="*/ 70 h 1480"/>
                <a:gd name="T42" fmla="*/ 0 w 1462"/>
                <a:gd name="T43" fmla="*/ 110 h 14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62"/>
                <a:gd name="T67" fmla="*/ 0 h 1480"/>
                <a:gd name="T68" fmla="*/ 1462 w 1462"/>
                <a:gd name="T69" fmla="*/ 1480 h 14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62" h="1480">
                  <a:moveTo>
                    <a:pt x="1395" y="1479"/>
                  </a:moveTo>
                  <a:lnTo>
                    <a:pt x="1421" y="1400"/>
                  </a:lnTo>
                  <a:lnTo>
                    <a:pt x="1448" y="1307"/>
                  </a:lnTo>
                  <a:lnTo>
                    <a:pt x="1461" y="1219"/>
                  </a:lnTo>
                  <a:lnTo>
                    <a:pt x="1461" y="1126"/>
                  </a:lnTo>
                  <a:lnTo>
                    <a:pt x="1452" y="1038"/>
                  </a:lnTo>
                  <a:lnTo>
                    <a:pt x="1430" y="949"/>
                  </a:lnTo>
                  <a:lnTo>
                    <a:pt x="1399" y="870"/>
                  </a:lnTo>
                  <a:lnTo>
                    <a:pt x="1364" y="786"/>
                  </a:lnTo>
                  <a:lnTo>
                    <a:pt x="1315" y="716"/>
                  </a:lnTo>
                  <a:lnTo>
                    <a:pt x="1267" y="654"/>
                  </a:lnTo>
                  <a:lnTo>
                    <a:pt x="767" y="158"/>
                  </a:lnTo>
                  <a:lnTo>
                    <a:pt x="701" y="110"/>
                  </a:lnTo>
                  <a:lnTo>
                    <a:pt x="635" y="70"/>
                  </a:lnTo>
                  <a:lnTo>
                    <a:pt x="555" y="39"/>
                  </a:lnTo>
                  <a:lnTo>
                    <a:pt x="476" y="17"/>
                  </a:lnTo>
                  <a:lnTo>
                    <a:pt x="397" y="0"/>
                  </a:lnTo>
                  <a:lnTo>
                    <a:pt x="317" y="4"/>
                  </a:lnTo>
                  <a:lnTo>
                    <a:pt x="233" y="8"/>
                  </a:lnTo>
                  <a:lnTo>
                    <a:pt x="150" y="35"/>
                  </a:lnTo>
                  <a:lnTo>
                    <a:pt x="75" y="70"/>
                  </a:lnTo>
                  <a:lnTo>
                    <a:pt x="0" y="110"/>
                  </a:lnTo>
                </a:path>
              </a:pathLst>
            </a:cu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SG" dirty="0"/>
            </a:p>
          </p:txBody>
        </p:sp>
        <p:sp>
          <p:nvSpPr>
            <p:cNvPr id="22" name="Freeform 21"/>
            <p:cNvSpPr>
              <a:spLocks noChangeArrowheads="1"/>
            </p:cNvSpPr>
            <p:nvPr/>
          </p:nvSpPr>
          <p:spPr bwMode="auto">
            <a:xfrm>
              <a:off x="4816" y="693"/>
              <a:ext cx="181" cy="178"/>
            </a:xfrm>
            <a:custGeom>
              <a:avLst/>
              <a:gdLst>
                <a:gd name="T0" fmla="*/ 799 w 800"/>
                <a:gd name="T1" fmla="*/ 781 h 786"/>
                <a:gd name="T2" fmla="*/ 742 w 800"/>
                <a:gd name="T3" fmla="*/ 785 h 786"/>
                <a:gd name="T4" fmla="*/ 680 w 800"/>
                <a:gd name="T5" fmla="*/ 776 h 786"/>
                <a:gd name="T6" fmla="*/ 627 w 800"/>
                <a:gd name="T7" fmla="*/ 754 h 786"/>
                <a:gd name="T8" fmla="*/ 587 w 800"/>
                <a:gd name="T9" fmla="*/ 732 h 786"/>
                <a:gd name="T10" fmla="*/ 66 w 800"/>
                <a:gd name="T11" fmla="*/ 225 h 786"/>
                <a:gd name="T12" fmla="*/ 39 w 800"/>
                <a:gd name="T13" fmla="*/ 180 h 786"/>
                <a:gd name="T14" fmla="*/ 22 w 800"/>
                <a:gd name="T15" fmla="*/ 127 h 786"/>
                <a:gd name="T16" fmla="*/ 4 w 800"/>
                <a:gd name="T17" fmla="*/ 61 h 786"/>
                <a:gd name="T18" fmla="*/ 0 w 800"/>
                <a:gd name="T19" fmla="*/ 0 h 7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00"/>
                <a:gd name="T31" fmla="*/ 0 h 786"/>
                <a:gd name="T32" fmla="*/ 800 w 800"/>
                <a:gd name="T33" fmla="*/ 786 h 78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00" h="786">
                  <a:moveTo>
                    <a:pt x="799" y="781"/>
                  </a:moveTo>
                  <a:lnTo>
                    <a:pt x="742" y="785"/>
                  </a:lnTo>
                  <a:lnTo>
                    <a:pt x="680" y="776"/>
                  </a:lnTo>
                  <a:lnTo>
                    <a:pt x="627" y="754"/>
                  </a:lnTo>
                  <a:lnTo>
                    <a:pt x="587" y="732"/>
                  </a:lnTo>
                  <a:lnTo>
                    <a:pt x="66" y="225"/>
                  </a:lnTo>
                  <a:lnTo>
                    <a:pt x="39" y="180"/>
                  </a:lnTo>
                  <a:lnTo>
                    <a:pt x="22" y="127"/>
                  </a:lnTo>
                  <a:lnTo>
                    <a:pt x="4" y="61"/>
                  </a:lnTo>
                  <a:lnTo>
                    <a:pt x="0" y="0"/>
                  </a:lnTo>
                </a:path>
              </a:pathLst>
            </a:cu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SG" dirty="0"/>
            </a:p>
          </p:txBody>
        </p:sp>
        <p:sp>
          <p:nvSpPr>
            <p:cNvPr id="23" name="Freeform 22"/>
            <p:cNvSpPr>
              <a:spLocks noChangeArrowheads="1"/>
            </p:cNvSpPr>
            <p:nvPr/>
          </p:nvSpPr>
          <p:spPr bwMode="auto">
            <a:xfrm>
              <a:off x="4872" y="625"/>
              <a:ext cx="181" cy="178"/>
            </a:xfrm>
            <a:custGeom>
              <a:avLst/>
              <a:gdLst>
                <a:gd name="T0" fmla="*/ 798 w 799"/>
                <a:gd name="T1" fmla="*/ 785 h 786"/>
                <a:gd name="T2" fmla="*/ 794 w 799"/>
                <a:gd name="T3" fmla="*/ 728 h 786"/>
                <a:gd name="T4" fmla="*/ 780 w 799"/>
                <a:gd name="T5" fmla="*/ 657 h 786"/>
                <a:gd name="T6" fmla="*/ 758 w 799"/>
                <a:gd name="T7" fmla="*/ 604 h 786"/>
                <a:gd name="T8" fmla="*/ 732 w 799"/>
                <a:gd name="T9" fmla="*/ 556 h 786"/>
                <a:gd name="T10" fmla="*/ 216 w 799"/>
                <a:gd name="T11" fmla="*/ 48 h 786"/>
                <a:gd name="T12" fmla="*/ 167 w 799"/>
                <a:gd name="T13" fmla="*/ 26 h 786"/>
                <a:gd name="T14" fmla="*/ 123 w 799"/>
                <a:gd name="T15" fmla="*/ 4 h 786"/>
                <a:gd name="T16" fmla="*/ 57 w 799"/>
                <a:gd name="T17" fmla="*/ 0 h 786"/>
                <a:gd name="T18" fmla="*/ 0 w 799"/>
                <a:gd name="T19" fmla="*/ 0 h 7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99"/>
                <a:gd name="T31" fmla="*/ 0 h 786"/>
                <a:gd name="T32" fmla="*/ 799 w 799"/>
                <a:gd name="T33" fmla="*/ 786 h 78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99" h="786">
                  <a:moveTo>
                    <a:pt x="798" y="785"/>
                  </a:moveTo>
                  <a:lnTo>
                    <a:pt x="794" y="728"/>
                  </a:lnTo>
                  <a:lnTo>
                    <a:pt x="780" y="657"/>
                  </a:lnTo>
                  <a:lnTo>
                    <a:pt x="758" y="604"/>
                  </a:lnTo>
                  <a:lnTo>
                    <a:pt x="732" y="556"/>
                  </a:lnTo>
                  <a:lnTo>
                    <a:pt x="216" y="48"/>
                  </a:lnTo>
                  <a:lnTo>
                    <a:pt x="167" y="26"/>
                  </a:lnTo>
                  <a:lnTo>
                    <a:pt x="123" y="4"/>
                  </a:lnTo>
                  <a:lnTo>
                    <a:pt x="57" y="0"/>
                  </a:lnTo>
                  <a:lnTo>
                    <a:pt x="0" y="0"/>
                  </a:lnTo>
                </a:path>
              </a:pathLst>
            </a:cu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SG" dirty="0"/>
            </a:p>
          </p:txBody>
        </p:sp>
        <p:sp>
          <p:nvSpPr>
            <p:cNvPr id="24" name="Freeform 23"/>
            <p:cNvSpPr>
              <a:spLocks noChangeArrowheads="1"/>
            </p:cNvSpPr>
            <p:nvPr/>
          </p:nvSpPr>
          <p:spPr bwMode="auto">
            <a:xfrm>
              <a:off x="4950" y="757"/>
              <a:ext cx="344" cy="349"/>
            </a:xfrm>
            <a:custGeom>
              <a:avLst/>
              <a:gdLst>
                <a:gd name="T0" fmla="*/ 57 w 1515"/>
                <a:gd name="T1" fmla="*/ 353 h 1537"/>
                <a:gd name="T2" fmla="*/ 52 w 1515"/>
                <a:gd name="T3" fmla="*/ 348 h 1537"/>
                <a:gd name="T4" fmla="*/ 30 w 1515"/>
                <a:gd name="T5" fmla="*/ 322 h 1537"/>
                <a:gd name="T6" fmla="*/ 17 w 1515"/>
                <a:gd name="T7" fmla="*/ 295 h 1537"/>
                <a:gd name="T8" fmla="*/ 8 w 1515"/>
                <a:gd name="T9" fmla="*/ 260 h 1537"/>
                <a:gd name="T10" fmla="*/ 0 w 1515"/>
                <a:gd name="T11" fmla="*/ 229 h 1537"/>
                <a:gd name="T12" fmla="*/ 0 w 1515"/>
                <a:gd name="T13" fmla="*/ 194 h 1537"/>
                <a:gd name="T14" fmla="*/ 4 w 1515"/>
                <a:gd name="T15" fmla="*/ 158 h 1537"/>
                <a:gd name="T16" fmla="*/ 13 w 1515"/>
                <a:gd name="T17" fmla="*/ 127 h 1537"/>
                <a:gd name="T18" fmla="*/ 26 w 1515"/>
                <a:gd name="T19" fmla="*/ 101 h 1537"/>
                <a:gd name="T20" fmla="*/ 44 w 1515"/>
                <a:gd name="T21" fmla="*/ 70 h 1537"/>
                <a:gd name="T22" fmla="*/ 70 w 1515"/>
                <a:gd name="T23" fmla="*/ 48 h 1537"/>
                <a:gd name="T24" fmla="*/ 92 w 1515"/>
                <a:gd name="T25" fmla="*/ 30 h 1537"/>
                <a:gd name="T26" fmla="*/ 119 w 1515"/>
                <a:gd name="T27" fmla="*/ 17 h 1537"/>
                <a:gd name="T28" fmla="*/ 150 w 1515"/>
                <a:gd name="T29" fmla="*/ 4 h 1537"/>
                <a:gd name="T30" fmla="*/ 185 w 1515"/>
                <a:gd name="T31" fmla="*/ 0 h 1537"/>
                <a:gd name="T32" fmla="*/ 211 w 1515"/>
                <a:gd name="T33" fmla="*/ 8 h 1537"/>
                <a:gd name="T34" fmla="*/ 242 w 1515"/>
                <a:gd name="T35" fmla="*/ 13 h 1537"/>
                <a:gd name="T36" fmla="*/ 269 w 1515"/>
                <a:gd name="T37" fmla="*/ 30 h 1537"/>
                <a:gd name="T38" fmla="*/ 300 w 1515"/>
                <a:gd name="T39" fmla="*/ 44 h 1537"/>
                <a:gd name="T40" fmla="*/ 1457 w 1515"/>
                <a:gd name="T41" fmla="*/ 1183 h 1537"/>
                <a:gd name="T42" fmla="*/ 1466 w 1515"/>
                <a:gd name="T43" fmla="*/ 1192 h 1537"/>
                <a:gd name="T44" fmla="*/ 1483 w 1515"/>
                <a:gd name="T45" fmla="*/ 1214 h 1537"/>
                <a:gd name="T46" fmla="*/ 1496 w 1515"/>
                <a:gd name="T47" fmla="*/ 1245 h 1537"/>
                <a:gd name="T48" fmla="*/ 1510 w 1515"/>
                <a:gd name="T49" fmla="*/ 1280 h 1537"/>
                <a:gd name="T50" fmla="*/ 1514 w 1515"/>
                <a:gd name="T51" fmla="*/ 1311 h 1537"/>
                <a:gd name="T52" fmla="*/ 1514 w 1515"/>
                <a:gd name="T53" fmla="*/ 1346 h 1537"/>
                <a:gd name="T54" fmla="*/ 1510 w 1515"/>
                <a:gd name="T55" fmla="*/ 1377 h 1537"/>
                <a:gd name="T56" fmla="*/ 1505 w 1515"/>
                <a:gd name="T57" fmla="*/ 1413 h 1537"/>
                <a:gd name="T58" fmla="*/ 1488 w 1515"/>
                <a:gd name="T59" fmla="*/ 1435 h 1537"/>
                <a:gd name="T60" fmla="*/ 1466 w 1515"/>
                <a:gd name="T61" fmla="*/ 1465 h 1537"/>
                <a:gd name="T62" fmla="*/ 1443 w 1515"/>
                <a:gd name="T63" fmla="*/ 1488 h 1537"/>
                <a:gd name="T64" fmla="*/ 1421 w 1515"/>
                <a:gd name="T65" fmla="*/ 1510 h 1537"/>
                <a:gd name="T66" fmla="*/ 1395 w 1515"/>
                <a:gd name="T67" fmla="*/ 1523 h 1537"/>
                <a:gd name="T68" fmla="*/ 1364 w 1515"/>
                <a:gd name="T69" fmla="*/ 1532 h 1537"/>
                <a:gd name="T70" fmla="*/ 1329 w 1515"/>
                <a:gd name="T71" fmla="*/ 1536 h 1537"/>
                <a:gd name="T72" fmla="*/ 1302 w 1515"/>
                <a:gd name="T73" fmla="*/ 1532 h 1537"/>
                <a:gd name="T74" fmla="*/ 1271 w 1515"/>
                <a:gd name="T75" fmla="*/ 1523 h 1537"/>
                <a:gd name="T76" fmla="*/ 1245 w 1515"/>
                <a:gd name="T77" fmla="*/ 1510 h 1537"/>
                <a:gd name="T78" fmla="*/ 1218 w 1515"/>
                <a:gd name="T79" fmla="*/ 1492 h 1537"/>
                <a:gd name="T80" fmla="*/ 57 w 1515"/>
                <a:gd name="T81" fmla="*/ 353 h 153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15"/>
                <a:gd name="T124" fmla="*/ 0 h 1537"/>
                <a:gd name="T125" fmla="*/ 1515 w 1515"/>
                <a:gd name="T126" fmla="*/ 1537 h 153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15" h="1537">
                  <a:moveTo>
                    <a:pt x="57" y="353"/>
                  </a:moveTo>
                  <a:lnTo>
                    <a:pt x="52" y="348"/>
                  </a:lnTo>
                  <a:lnTo>
                    <a:pt x="30" y="322"/>
                  </a:lnTo>
                  <a:lnTo>
                    <a:pt x="17" y="295"/>
                  </a:lnTo>
                  <a:lnTo>
                    <a:pt x="8" y="260"/>
                  </a:lnTo>
                  <a:lnTo>
                    <a:pt x="0" y="229"/>
                  </a:lnTo>
                  <a:lnTo>
                    <a:pt x="0" y="194"/>
                  </a:lnTo>
                  <a:lnTo>
                    <a:pt x="4" y="158"/>
                  </a:lnTo>
                  <a:lnTo>
                    <a:pt x="13" y="127"/>
                  </a:lnTo>
                  <a:lnTo>
                    <a:pt x="26" y="101"/>
                  </a:lnTo>
                  <a:lnTo>
                    <a:pt x="44" y="70"/>
                  </a:lnTo>
                  <a:lnTo>
                    <a:pt x="70" y="48"/>
                  </a:lnTo>
                  <a:lnTo>
                    <a:pt x="92" y="30"/>
                  </a:lnTo>
                  <a:lnTo>
                    <a:pt x="119" y="17"/>
                  </a:lnTo>
                  <a:lnTo>
                    <a:pt x="150" y="4"/>
                  </a:lnTo>
                  <a:lnTo>
                    <a:pt x="185" y="0"/>
                  </a:lnTo>
                  <a:lnTo>
                    <a:pt x="211" y="8"/>
                  </a:lnTo>
                  <a:lnTo>
                    <a:pt x="242" y="13"/>
                  </a:lnTo>
                  <a:lnTo>
                    <a:pt x="269" y="30"/>
                  </a:lnTo>
                  <a:lnTo>
                    <a:pt x="300" y="44"/>
                  </a:lnTo>
                  <a:lnTo>
                    <a:pt x="1457" y="1183"/>
                  </a:lnTo>
                  <a:lnTo>
                    <a:pt x="1466" y="1192"/>
                  </a:lnTo>
                  <a:lnTo>
                    <a:pt x="1483" y="1214"/>
                  </a:lnTo>
                  <a:lnTo>
                    <a:pt x="1496" y="1245"/>
                  </a:lnTo>
                  <a:lnTo>
                    <a:pt x="1510" y="1280"/>
                  </a:lnTo>
                  <a:lnTo>
                    <a:pt x="1514" y="1311"/>
                  </a:lnTo>
                  <a:lnTo>
                    <a:pt x="1514" y="1346"/>
                  </a:lnTo>
                  <a:lnTo>
                    <a:pt x="1510" y="1377"/>
                  </a:lnTo>
                  <a:lnTo>
                    <a:pt x="1505" y="1413"/>
                  </a:lnTo>
                  <a:lnTo>
                    <a:pt x="1488" y="1435"/>
                  </a:lnTo>
                  <a:lnTo>
                    <a:pt x="1466" y="1465"/>
                  </a:lnTo>
                  <a:lnTo>
                    <a:pt x="1443" y="1488"/>
                  </a:lnTo>
                  <a:lnTo>
                    <a:pt x="1421" y="1510"/>
                  </a:lnTo>
                  <a:lnTo>
                    <a:pt x="1395" y="1523"/>
                  </a:lnTo>
                  <a:lnTo>
                    <a:pt x="1364" y="1532"/>
                  </a:lnTo>
                  <a:lnTo>
                    <a:pt x="1329" y="1536"/>
                  </a:lnTo>
                  <a:lnTo>
                    <a:pt x="1302" y="1532"/>
                  </a:lnTo>
                  <a:lnTo>
                    <a:pt x="1271" y="1523"/>
                  </a:lnTo>
                  <a:lnTo>
                    <a:pt x="1245" y="1510"/>
                  </a:lnTo>
                  <a:lnTo>
                    <a:pt x="1218" y="1492"/>
                  </a:lnTo>
                  <a:lnTo>
                    <a:pt x="57" y="353"/>
                  </a:lnTo>
                </a:path>
              </a:pathLst>
            </a:cu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SG" dirty="0"/>
            </a:p>
          </p:txBody>
        </p:sp>
        <p:sp>
          <p:nvSpPr>
            <p:cNvPr id="25" name="Freeform 24"/>
            <p:cNvSpPr>
              <a:spLocks noChangeArrowheads="1"/>
            </p:cNvSpPr>
            <p:nvPr/>
          </p:nvSpPr>
          <p:spPr bwMode="auto">
            <a:xfrm>
              <a:off x="5112" y="904"/>
              <a:ext cx="404" cy="430"/>
            </a:xfrm>
            <a:custGeom>
              <a:avLst/>
              <a:gdLst>
                <a:gd name="T0" fmla="*/ 322 w 1780"/>
                <a:gd name="T1" fmla="*/ 105 h 1894"/>
                <a:gd name="T2" fmla="*/ 357 w 1780"/>
                <a:gd name="T3" fmla="*/ 88 h 1894"/>
                <a:gd name="T4" fmla="*/ 428 w 1780"/>
                <a:gd name="T5" fmla="*/ 52 h 1894"/>
                <a:gd name="T6" fmla="*/ 507 w 1780"/>
                <a:gd name="T7" fmla="*/ 22 h 1894"/>
                <a:gd name="T8" fmla="*/ 591 w 1780"/>
                <a:gd name="T9" fmla="*/ 8 h 1894"/>
                <a:gd name="T10" fmla="*/ 670 w 1780"/>
                <a:gd name="T11" fmla="*/ 0 h 1894"/>
                <a:gd name="T12" fmla="*/ 759 w 1780"/>
                <a:gd name="T13" fmla="*/ 4 h 1894"/>
                <a:gd name="T14" fmla="*/ 838 w 1780"/>
                <a:gd name="T15" fmla="*/ 22 h 1894"/>
                <a:gd name="T16" fmla="*/ 913 w 1780"/>
                <a:gd name="T17" fmla="*/ 52 h 1894"/>
                <a:gd name="T18" fmla="*/ 988 w 1780"/>
                <a:gd name="T19" fmla="*/ 88 h 1894"/>
                <a:gd name="T20" fmla="*/ 1063 w 1780"/>
                <a:gd name="T21" fmla="*/ 132 h 1894"/>
                <a:gd name="T22" fmla="*/ 1580 w 1780"/>
                <a:gd name="T23" fmla="*/ 652 h 1894"/>
                <a:gd name="T24" fmla="*/ 1638 w 1780"/>
                <a:gd name="T25" fmla="*/ 719 h 1894"/>
                <a:gd name="T26" fmla="*/ 1682 w 1780"/>
                <a:gd name="T27" fmla="*/ 789 h 1894"/>
                <a:gd name="T28" fmla="*/ 1717 w 1780"/>
                <a:gd name="T29" fmla="*/ 873 h 1894"/>
                <a:gd name="T30" fmla="*/ 1748 w 1780"/>
                <a:gd name="T31" fmla="*/ 952 h 1894"/>
                <a:gd name="T32" fmla="*/ 1770 w 1780"/>
                <a:gd name="T33" fmla="*/ 1045 h 1894"/>
                <a:gd name="T34" fmla="*/ 1775 w 1780"/>
                <a:gd name="T35" fmla="*/ 1133 h 1894"/>
                <a:gd name="T36" fmla="*/ 1779 w 1780"/>
                <a:gd name="T37" fmla="*/ 1222 h 1894"/>
                <a:gd name="T38" fmla="*/ 1757 w 1780"/>
                <a:gd name="T39" fmla="*/ 1311 h 1894"/>
                <a:gd name="T40" fmla="*/ 1739 w 1780"/>
                <a:gd name="T41" fmla="*/ 1399 h 1894"/>
                <a:gd name="T42" fmla="*/ 1713 w 1780"/>
                <a:gd name="T43" fmla="*/ 1483 h 1894"/>
                <a:gd name="T44" fmla="*/ 1669 w 1780"/>
                <a:gd name="T45" fmla="*/ 1558 h 1894"/>
                <a:gd name="T46" fmla="*/ 1620 w 1780"/>
                <a:gd name="T47" fmla="*/ 1633 h 1894"/>
                <a:gd name="T48" fmla="*/ 1563 w 1780"/>
                <a:gd name="T49" fmla="*/ 1695 h 1894"/>
                <a:gd name="T50" fmla="*/ 1501 w 1780"/>
                <a:gd name="T51" fmla="*/ 1752 h 1894"/>
                <a:gd name="T52" fmla="*/ 1430 w 1780"/>
                <a:gd name="T53" fmla="*/ 1800 h 1894"/>
                <a:gd name="T54" fmla="*/ 1355 w 1780"/>
                <a:gd name="T55" fmla="*/ 1840 h 1894"/>
                <a:gd name="T56" fmla="*/ 1280 w 1780"/>
                <a:gd name="T57" fmla="*/ 1871 h 1894"/>
                <a:gd name="T58" fmla="*/ 1197 w 1780"/>
                <a:gd name="T59" fmla="*/ 1889 h 1894"/>
                <a:gd name="T60" fmla="*/ 1116 w 1780"/>
                <a:gd name="T61" fmla="*/ 1893 h 1894"/>
                <a:gd name="T62" fmla="*/ 1032 w 1780"/>
                <a:gd name="T63" fmla="*/ 1889 h 1894"/>
                <a:gd name="T64" fmla="*/ 953 w 1780"/>
                <a:gd name="T65" fmla="*/ 1871 h 1894"/>
                <a:gd name="T66" fmla="*/ 869 w 1780"/>
                <a:gd name="T67" fmla="*/ 1845 h 1894"/>
                <a:gd name="T68" fmla="*/ 798 w 1780"/>
                <a:gd name="T69" fmla="*/ 1809 h 1894"/>
                <a:gd name="T70" fmla="*/ 728 w 1780"/>
                <a:gd name="T71" fmla="*/ 1761 h 1894"/>
                <a:gd name="T72" fmla="*/ 688 w 1780"/>
                <a:gd name="T73" fmla="*/ 1730 h 1894"/>
                <a:gd name="T74" fmla="*/ 679 w 1780"/>
                <a:gd name="T75" fmla="*/ 1725 h 1894"/>
                <a:gd name="T76" fmla="*/ 167 w 1780"/>
                <a:gd name="T77" fmla="*/ 1217 h 1894"/>
                <a:gd name="T78" fmla="*/ 114 w 1780"/>
                <a:gd name="T79" fmla="*/ 1147 h 1894"/>
                <a:gd name="T80" fmla="*/ 75 w 1780"/>
                <a:gd name="T81" fmla="*/ 1067 h 1894"/>
                <a:gd name="T82" fmla="*/ 39 w 1780"/>
                <a:gd name="T83" fmla="*/ 988 h 1894"/>
                <a:gd name="T84" fmla="*/ 22 w 1780"/>
                <a:gd name="T85" fmla="*/ 899 h 1894"/>
                <a:gd name="T86" fmla="*/ 4 w 1780"/>
                <a:gd name="T87" fmla="*/ 811 h 1894"/>
                <a:gd name="T88" fmla="*/ 0 w 1780"/>
                <a:gd name="T89" fmla="*/ 723 h 1894"/>
                <a:gd name="T90" fmla="*/ 0 w 1780"/>
                <a:gd name="T91" fmla="*/ 635 h 1894"/>
                <a:gd name="T92" fmla="*/ 22 w 1780"/>
                <a:gd name="T93" fmla="*/ 547 h 1894"/>
                <a:gd name="T94" fmla="*/ 44 w 1780"/>
                <a:gd name="T95" fmla="*/ 463 h 1894"/>
                <a:gd name="T96" fmla="*/ 66 w 1780"/>
                <a:gd name="T97" fmla="*/ 423 h 189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80"/>
                <a:gd name="T148" fmla="*/ 0 h 1894"/>
                <a:gd name="T149" fmla="*/ 1780 w 1780"/>
                <a:gd name="T150" fmla="*/ 1894 h 189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80" h="1894">
                  <a:moveTo>
                    <a:pt x="322" y="105"/>
                  </a:moveTo>
                  <a:lnTo>
                    <a:pt x="357" y="88"/>
                  </a:lnTo>
                  <a:lnTo>
                    <a:pt x="428" y="52"/>
                  </a:lnTo>
                  <a:lnTo>
                    <a:pt x="507" y="22"/>
                  </a:lnTo>
                  <a:lnTo>
                    <a:pt x="591" y="8"/>
                  </a:lnTo>
                  <a:lnTo>
                    <a:pt x="670" y="0"/>
                  </a:lnTo>
                  <a:lnTo>
                    <a:pt x="759" y="4"/>
                  </a:lnTo>
                  <a:lnTo>
                    <a:pt x="838" y="22"/>
                  </a:lnTo>
                  <a:lnTo>
                    <a:pt x="913" y="52"/>
                  </a:lnTo>
                  <a:lnTo>
                    <a:pt x="988" y="88"/>
                  </a:lnTo>
                  <a:lnTo>
                    <a:pt x="1063" y="132"/>
                  </a:lnTo>
                  <a:lnTo>
                    <a:pt x="1580" y="652"/>
                  </a:lnTo>
                  <a:lnTo>
                    <a:pt x="1638" y="719"/>
                  </a:lnTo>
                  <a:lnTo>
                    <a:pt x="1682" y="789"/>
                  </a:lnTo>
                  <a:lnTo>
                    <a:pt x="1717" y="873"/>
                  </a:lnTo>
                  <a:lnTo>
                    <a:pt x="1748" y="952"/>
                  </a:lnTo>
                  <a:lnTo>
                    <a:pt x="1770" y="1045"/>
                  </a:lnTo>
                  <a:lnTo>
                    <a:pt x="1775" y="1133"/>
                  </a:lnTo>
                  <a:lnTo>
                    <a:pt x="1779" y="1222"/>
                  </a:lnTo>
                  <a:lnTo>
                    <a:pt x="1757" y="1311"/>
                  </a:lnTo>
                  <a:lnTo>
                    <a:pt x="1739" y="1399"/>
                  </a:lnTo>
                  <a:lnTo>
                    <a:pt x="1713" y="1483"/>
                  </a:lnTo>
                  <a:lnTo>
                    <a:pt x="1669" y="1558"/>
                  </a:lnTo>
                  <a:lnTo>
                    <a:pt x="1620" y="1633"/>
                  </a:lnTo>
                  <a:lnTo>
                    <a:pt x="1563" y="1695"/>
                  </a:lnTo>
                  <a:lnTo>
                    <a:pt x="1501" y="1752"/>
                  </a:lnTo>
                  <a:lnTo>
                    <a:pt x="1430" y="1800"/>
                  </a:lnTo>
                  <a:lnTo>
                    <a:pt x="1355" y="1840"/>
                  </a:lnTo>
                  <a:lnTo>
                    <a:pt x="1280" y="1871"/>
                  </a:lnTo>
                  <a:lnTo>
                    <a:pt x="1197" y="1889"/>
                  </a:lnTo>
                  <a:lnTo>
                    <a:pt x="1116" y="1893"/>
                  </a:lnTo>
                  <a:lnTo>
                    <a:pt x="1032" y="1889"/>
                  </a:lnTo>
                  <a:lnTo>
                    <a:pt x="953" y="1871"/>
                  </a:lnTo>
                  <a:lnTo>
                    <a:pt x="869" y="1845"/>
                  </a:lnTo>
                  <a:lnTo>
                    <a:pt x="798" y="1809"/>
                  </a:lnTo>
                  <a:lnTo>
                    <a:pt x="728" y="1761"/>
                  </a:lnTo>
                  <a:lnTo>
                    <a:pt x="688" y="1730"/>
                  </a:lnTo>
                  <a:lnTo>
                    <a:pt x="679" y="1725"/>
                  </a:lnTo>
                  <a:lnTo>
                    <a:pt x="167" y="1217"/>
                  </a:lnTo>
                  <a:lnTo>
                    <a:pt x="114" y="1147"/>
                  </a:lnTo>
                  <a:lnTo>
                    <a:pt x="75" y="1067"/>
                  </a:lnTo>
                  <a:lnTo>
                    <a:pt x="39" y="988"/>
                  </a:lnTo>
                  <a:lnTo>
                    <a:pt x="22" y="899"/>
                  </a:lnTo>
                  <a:lnTo>
                    <a:pt x="4" y="811"/>
                  </a:lnTo>
                  <a:lnTo>
                    <a:pt x="0" y="723"/>
                  </a:lnTo>
                  <a:lnTo>
                    <a:pt x="0" y="635"/>
                  </a:lnTo>
                  <a:lnTo>
                    <a:pt x="22" y="547"/>
                  </a:lnTo>
                  <a:lnTo>
                    <a:pt x="44" y="463"/>
                  </a:lnTo>
                  <a:lnTo>
                    <a:pt x="66" y="423"/>
                  </a:lnTo>
                </a:path>
              </a:pathLst>
            </a:cu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SG" dirty="0"/>
            </a:p>
          </p:txBody>
        </p:sp>
        <p:sp>
          <p:nvSpPr>
            <p:cNvPr id="26" name="Freeform 25"/>
            <p:cNvSpPr>
              <a:spLocks noChangeArrowheads="1"/>
            </p:cNvSpPr>
            <p:nvPr/>
          </p:nvSpPr>
          <p:spPr bwMode="auto">
            <a:xfrm>
              <a:off x="5196" y="996"/>
              <a:ext cx="234" cy="245"/>
            </a:xfrm>
            <a:custGeom>
              <a:avLst/>
              <a:gdLst>
                <a:gd name="T0" fmla="*/ 0 w 1034"/>
                <a:gd name="T1" fmla="*/ 308 h 1082"/>
                <a:gd name="T2" fmla="*/ 0 w 1034"/>
                <a:gd name="T3" fmla="*/ 330 h 1082"/>
                <a:gd name="T4" fmla="*/ 4 w 1034"/>
                <a:gd name="T5" fmla="*/ 388 h 1082"/>
                <a:gd name="T6" fmla="*/ 17 w 1034"/>
                <a:gd name="T7" fmla="*/ 445 h 1082"/>
                <a:gd name="T8" fmla="*/ 39 w 1034"/>
                <a:gd name="T9" fmla="*/ 493 h 1082"/>
                <a:gd name="T10" fmla="*/ 75 w 1034"/>
                <a:gd name="T11" fmla="*/ 542 h 1082"/>
                <a:gd name="T12" fmla="*/ 564 w 1034"/>
                <a:gd name="T13" fmla="*/ 1019 h 1082"/>
                <a:gd name="T14" fmla="*/ 595 w 1034"/>
                <a:gd name="T15" fmla="*/ 1046 h 1082"/>
                <a:gd name="T16" fmla="*/ 648 w 1034"/>
                <a:gd name="T17" fmla="*/ 1068 h 1082"/>
                <a:gd name="T18" fmla="*/ 701 w 1034"/>
                <a:gd name="T19" fmla="*/ 1081 h 1082"/>
                <a:gd name="T20" fmla="*/ 758 w 1034"/>
                <a:gd name="T21" fmla="*/ 1081 h 1082"/>
                <a:gd name="T22" fmla="*/ 812 w 1034"/>
                <a:gd name="T23" fmla="*/ 1068 h 1082"/>
                <a:gd name="T24" fmla="*/ 861 w 1034"/>
                <a:gd name="T25" fmla="*/ 1046 h 1082"/>
                <a:gd name="T26" fmla="*/ 914 w 1034"/>
                <a:gd name="T27" fmla="*/ 1015 h 1082"/>
                <a:gd name="T28" fmla="*/ 954 w 1034"/>
                <a:gd name="T29" fmla="*/ 975 h 1082"/>
                <a:gd name="T30" fmla="*/ 985 w 1034"/>
                <a:gd name="T31" fmla="*/ 931 h 1082"/>
                <a:gd name="T32" fmla="*/ 1011 w 1034"/>
                <a:gd name="T33" fmla="*/ 878 h 1082"/>
                <a:gd name="T34" fmla="*/ 1029 w 1034"/>
                <a:gd name="T35" fmla="*/ 820 h 1082"/>
                <a:gd name="T36" fmla="*/ 1033 w 1034"/>
                <a:gd name="T37" fmla="*/ 758 h 1082"/>
                <a:gd name="T38" fmla="*/ 1033 w 1034"/>
                <a:gd name="T39" fmla="*/ 701 h 1082"/>
                <a:gd name="T40" fmla="*/ 1015 w 1034"/>
                <a:gd name="T41" fmla="*/ 643 h 1082"/>
                <a:gd name="T42" fmla="*/ 993 w 1034"/>
                <a:gd name="T43" fmla="*/ 586 h 1082"/>
                <a:gd name="T44" fmla="*/ 958 w 1034"/>
                <a:gd name="T45" fmla="*/ 538 h 1082"/>
                <a:gd name="T46" fmla="*/ 485 w 1034"/>
                <a:gd name="T47" fmla="*/ 74 h 1082"/>
                <a:gd name="T48" fmla="*/ 472 w 1034"/>
                <a:gd name="T49" fmla="*/ 61 h 1082"/>
                <a:gd name="T50" fmla="*/ 450 w 1034"/>
                <a:gd name="T51" fmla="*/ 39 h 1082"/>
                <a:gd name="T52" fmla="*/ 405 w 1034"/>
                <a:gd name="T53" fmla="*/ 17 h 1082"/>
                <a:gd name="T54" fmla="*/ 357 w 1034"/>
                <a:gd name="T55" fmla="*/ 4 h 1082"/>
                <a:gd name="T56" fmla="*/ 304 w 1034"/>
                <a:gd name="T57" fmla="*/ 0 h 1082"/>
                <a:gd name="T58" fmla="*/ 251 w 1034"/>
                <a:gd name="T59" fmla="*/ 4 h 108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034"/>
                <a:gd name="T91" fmla="*/ 0 h 1082"/>
                <a:gd name="T92" fmla="*/ 1034 w 1034"/>
                <a:gd name="T93" fmla="*/ 1082 h 108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034" h="1082">
                  <a:moveTo>
                    <a:pt x="0" y="308"/>
                  </a:moveTo>
                  <a:lnTo>
                    <a:pt x="0" y="330"/>
                  </a:lnTo>
                  <a:lnTo>
                    <a:pt x="4" y="388"/>
                  </a:lnTo>
                  <a:lnTo>
                    <a:pt x="17" y="445"/>
                  </a:lnTo>
                  <a:lnTo>
                    <a:pt x="39" y="493"/>
                  </a:lnTo>
                  <a:lnTo>
                    <a:pt x="75" y="542"/>
                  </a:lnTo>
                  <a:lnTo>
                    <a:pt x="564" y="1019"/>
                  </a:lnTo>
                  <a:lnTo>
                    <a:pt x="595" y="1046"/>
                  </a:lnTo>
                  <a:lnTo>
                    <a:pt x="648" y="1068"/>
                  </a:lnTo>
                  <a:lnTo>
                    <a:pt x="701" y="1081"/>
                  </a:lnTo>
                  <a:lnTo>
                    <a:pt x="758" y="1081"/>
                  </a:lnTo>
                  <a:lnTo>
                    <a:pt x="812" y="1068"/>
                  </a:lnTo>
                  <a:lnTo>
                    <a:pt x="861" y="1046"/>
                  </a:lnTo>
                  <a:lnTo>
                    <a:pt x="914" y="1015"/>
                  </a:lnTo>
                  <a:lnTo>
                    <a:pt x="954" y="975"/>
                  </a:lnTo>
                  <a:lnTo>
                    <a:pt x="985" y="931"/>
                  </a:lnTo>
                  <a:lnTo>
                    <a:pt x="1011" y="878"/>
                  </a:lnTo>
                  <a:lnTo>
                    <a:pt x="1029" y="820"/>
                  </a:lnTo>
                  <a:lnTo>
                    <a:pt x="1033" y="758"/>
                  </a:lnTo>
                  <a:lnTo>
                    <a:pt x="1033" y="701"/>
                  </a:lnTo>
                  <a:lnTo>
                    <a:pt x="1015" y="643"/>
                  </a:lnTo>
                  <a:lnTo>
                    <a:pt x="993" y="586"/>
                  </a:lnTo>
                  <a:lnTo>
                    <a:pt x="958" y="538"/>
                  </a:lnTo>
                  <a:lnTo>
                    <a:pt x="485" y="74"/>
                  </a:lnTo>
                  <a:lnTo>
                    <a:pt x="472" y="61"/>
                  </a:lnTo>
                  <a:lnTo>
                    <a:pt x="450" y="39"/>
                  </a:lnTo>
                  <a:lnTo>
                    <a:pt x="405" y="17"/>
                  </a:lnTo>
                  <a:lnTo>
                    <a:pt x="357" y="4"/>
                  </a:lnTo>
                  <a:lnTo>
                    <a:pt x="304" y="0"/>
                  </a:lnTo>
                  <a:lnTo>
                    <a:pt x="251" y="4"/>
                  </a:lnTo>
                </a:path>
              </a:pathLst>
            </a:cu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SG" dirty="0"/>
            </a:p>
          </p:txBody>
        </p:sp>
      </p:grpSp>
      <p:pic>
        <p:nvPicPr>
          <p:cNvPr id="8" name="Picture 7" descr="7470107-people-in-que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32120" y="5035613"/>
            <a:ext cx="3810000" cy="866775"/>
          </a:xfrm>
          <a:prstGeom prst="rect">
            <a:avLst/>
          </a:prstGeom>
        </p:spPr>
      </p:pic>
      <p:pic>
        <p:nvPicPr>
          <p:cNvPr id="9" name="Picture 8" descr="11703570-circle-of-people-with-chosen-o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46920" y="4953529"/>
            <a:ext cx="1524000" cy="1524000"/>
          </a:xfrm>
          <a:prstGeom prst="rect">
            <a:avLst/>
          </a:prstGeom>
        </p:spPr>
      </p:pic>
      <p:sp>
        <p:nvSpPr>
          <p:cNvPr id="10" name="TextBox 27"/>
          <p:cNvSpPr txBox="1"/>
          <p:nvPr/>
        </p:nvSpPr>
        <p:spPr>
          <a:xfrm rot="16200000">
            <a:off x="-824983" y="1015263"/>
            <a:ext cx="2304993" cy="461665"/>
          </a:xfrm>
          <a:prstGeom prst="rect">
            <a:avLst/>
          </a:prstGeom>
          <a:solidFill>
            <a:srgbClr val="FFCCFF">
              <a:alpha val="40000"/>
            </a:srgb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400" dirty="0">
                <a:solidFill>
                  <a:srgbClr val="C00000"/>
                </a:solidFill>
                <a:latin typeface="Britannic Bold" panose="020B0903060703020204" pitchFamily="34" charset="0"/>
              </a:rPr>
              <a:t>1</a:t>
            </a:r>
            <a:r>
              <a:rPr lang="en-US" sz="2400" dirty="0" smtClean="0">
                <a:solidFill>
                  <a:srgbClr val="C00000"/>
                </a:solidFill>
                <a:latin typeface="Britannic Bold" panose="020B0903060703020204" pitchFamily="34" charset="0"/>
              </a:rPr>
              <a:t>. </a:t>
            </a:r>
            <a:r>
              <a:rPr lang="en-US" sz="2400" dirty="0" smtClean="0">
                <a:solidFill>
                  <a:srgbClr val="000099"/>
                </a:solidFill>
                <a:latin typeface="Britannic Bold" panose="020B0903060703020204" pitchFamily="34" charset="0"/>
              </a:rPr>
              <a:t>Use of a List</a:t>
            </a:r>
            <a:endParaRPr lang="en-US" sz="2400" dirty="0">
              <a:solidFill>
                <a:srgbClr val="000099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90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728072" y="135001"/>
            <a:ext cx="7862047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latin typeface="Britannic Bold" panose="020B0903060703020204" pitchFamily="34" charset="0"/>
              </a:rPr>
              <a:t>ADT of a List (1/3)</a:t>
            </a:r>
            <a:endParaRPr lang="en-US" sz="3600" b="1" dirty="0">
              <a:latin typeface="Britannic Bold" panose="020B0903060703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558346" y="897001"/>
            <a:ext cx="8031773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57200" indent="-457200">
              <a:lnSpc>
                <a:spcPct val="110000"/>
              </a:lnSpc>
              <a:buClr>
                <a:schemeClr val="bg2"/>
              </a:buClr>
              <a:buSzPct val="100000"/>
              <a:buFont typeface="Wingdings" pitchFamily="2" charset="2"/>
              <a:buChar char="q"/>
              <a:defRPr/>
            </a:pPr>
            <a:r>
              <a:rPr lang="en-GB" sz="2400" dirty="0" smtClean="0">
                <a:solidFill>
                  <a:srgbClr val="0000FF"/>
                </a:solidFill>
              </a:rPr>
              <a:t>A list ADT is a dynamic linear data structure</a:t>
            </a:r>
          </a:p>
          <a:p>
            <a:pPr marL="989013" lvl="2" indent="-457200">
              <a:spcBef>
                <a:spcPts val="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/>
              <a:t>A collection of data items, accessible one after another starting from the beginning (head) of the list</a:t>
            </a:r>
            <a:endParaRPr lang="en-GB" sz="2400" dirty="0" smtClean="0">
              <a:solidFill>
                <a:srgbClr val="0000FF"/>
              </a:solidFill>
            </a:endParaRPr>
          </a:p>
          <a:p>
            <a:pPr marL="457200" lvl="0" indent="-457200">
              <a:lnSpc>
                <a:spcPct val="110000"/>
              </a:lnSpc>
              <a:spcBef>
                <a:spcPts val="1200"/>
              </a:spcBef>
              <a:buClr>
                <a:schemeClr val="bg2"/>
              </a:buClr>
              <a:buSzPct val="100000"/>
              <a:buFont typeface="Wingdings" pitchFamily="2" charset="2"/>
              <a:buChar char="q"/>
              <a:defRPr/>
            </a:pPr>
            <a:r>
              <a:rPr lang="en-GB" sz="2400" dirty="0" smtClean="0">
                <a:solidFill>
                  <a:srgbClr val="0000FF"/>
                </a:solidFill>
              </a:rPr>
              <a:t>Examples of List ADT operations:</a:t>
            </a:r>
          </a:p>
          <a:p>
            <a:pPr marL="989013" lvl="2" indent="-457200">
              <a:lnSpc>
                <a:spcPct val="110000"/>
              </a:lnSpc>
              <a:spcBef>
                <a:spcPts val="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/>
              <a:t>Create an empty list</a:t>
            </a:r>
          </a:p>
          <a:p>
            <a:pPr marL="989013" lvl="2" indent="-457200">
              <a:lnSpc>
                <a:spcPct val="110000"/>
              </a:lnSpc>
              <a:spcBef>
                <a:spcPts val="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/>
              <a:t>Determine whether a list is empty</a:t>
            </a:r>
          </a:p>
          <a:p>
            <a:pPr marL="989013" lvl="2" indent="-457200">
              <a:lnSpc>
                <a:spcPct val="110000"/>
              </a:lnSpc>
              <a:spcBef>
                <a:spcPts val="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/>
              <a:t>Determine number of items in the list</a:t>
            </a:r>
          </a:p>
          <a:p>
            <a:pPr marL="989013" lvl="2" indent="-457200">
              <a:lnSpc>
                <a:spcPct val="110000"/>
              </a:lnSpc>
              <a:spcBef>
                <a:spcPts val="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/>
              <a:t>Add an item at a given position</a:t>
            </a:r>
          </a:p>
          <a:p>
            <a:pPr marL="989013" lvl="2" indent="-457200">
              <a:lnSpc>
                <a:spcPct val="110000"/>
              </a:lnSpc>
              <a:spcBef>
                <a:spcPts val="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/>
              <a:t>Remove an item at a position</a:t>
            </a:r>
          </a:p>
          <a:p>
            <a:pPr marL="989013" lvl="2" indent="-457200">
              <a:lnSpc>
                <a:spcPct val="110000"/>
              </a:lnSpc>
              <a:spcBef>
                <a:spcPts val="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/>
              <a:t>Remove all items</a:t>
            </a:r>
          </a:p>
          <a:p>
            <a:pPr marL="989013" lvl="2" indent="-457200">
              <a:lnSpc>
                <a:spcPct val="110000"/>
              </a:lnSpc>
              <a:spcBef>
                <a:spcPts val="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/>
              <a:t>Read an item from the list at a position</a:t>
            </a:r>
            <a:endParaRPr lang="en-GB" sz="2000" dirty="0" smtClean="0">
              <a:solidFill>
                <a:srgbClr val="00B050"/>
              </a:solidFill>
            </a:endParaRPr>
          </a:p>
          <a:p>
            <a:pPr marL="457200" indent="-457200">
              <a:spcBef>
                <a:spcPts val="1200"/>
              </a:spcBef>
              <a:buClr>
                <a:schemeClr val="bg2"/>
              </a:buClr>
              <a:buSzPct val="100000"/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06600"/>
                </a:solidFill>
              </a:rPr>
              <a:t>The next slide on the basic list interface does not have all the above operations… we will slowly build up these operations in list beyond the basic list. </a:t>
            </a:r>
          </a:p>
        </p:txBody>
      </p:sp>
      <p:sp>
        <p:nvSpPr>
          <p:cNvPr id="7" name="TextBox 9"/>
          <p:cNvSpPr txBox="1"/>
          <p:nvPr/>
        </p:nvSpPr>
        <p:spPr>
          <a:xfrm rot="16200000">
            <a:off x="-824983" y="1015263"/>
            <a:ext cx="2304993" cy="461665"/>
          </a:xfrm>
          <a:prstGeom prst="rect">
            <a:avLst/>
          </a:prstGeom>
          <a:solidFill>
            <a:srgbClr val="FFCCFF">
              <a:alpha val="40000"/>
            </a:srgb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400" dirty="0">
                <a:solidFill>
                  <a:srgbClr val="C00000"/>
                </a:solidFill>
                <a:latin typeface="Britannic Bold" panose="020B0903060703020204" pitchFamily="34" charset="0"/>
              </a:rPr>
              <a:t>1</a:t>
            </a:r>
            <a:r>
              <a:rPr lang="en-US" sz="2400" dirty="0" smtClean="0">
                <a:solidFill>
                  <a:srgbClr val="C00000"/>
                </a:solidFill>
                <a:latin typeface="Britannic Bold" panose="020B0903060703020204" pitchFamily="34" charset="0"/>
              </a:rPr>
              <a:t>. </a:t>
            </a:r>
            <a:r>
              <a:rPr lang="en-US" sz="2400" dirty="0" smtClean="0">
                <a:solidFill>
                  <a:srgbClr val="000099"/>
                </a:solidFill>
                <a:latin typeface="Britannic Bold" panose="020B0903060703020204" pitchFamily="34" charset="0"/>
              </a:rPr>
              <a:t>Use of a List</a:t>
            </a:r>
            <a:endParaRPr lang="en-US" sz="2400" dirty="0">
              <a:solidFill>
                <a:srgbClr val="000099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30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1"/>
          <p:cNvSpPr txBox="1"/>
          <p:nvPr/>
        </p:nvSpPr>
        <p:spPr>
          <a:xfrm rot="16200000">
            <a:off x="-824983" y="1015263"/>
            <a:ext cx="2304993" cy="461665"/>
          </a:xfrm>
          <a:prstGeom prst="rect">
            <a:avLst/>
          </a:prstGeom>
          <a:solidFill>
            <a:srgbClr val="FFCCFF">
              <a:alpha val="40000"/>
            </a:srgb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400" dirty="0">
                <a:solidFill>
                  <a:srgbClr val="C00000"/>
                </a:solidFill>
                <a:latin typeface="Britannic Bold" panose="020B0903060703020204" pitchFamily="34" charset="0"/>
              </a:rPr>
              <a:t>1</a:t>
            </a:r>
            <a:r>
              <a:rPr lang="en-US" sz="2400" dirty="0" smtClean="0">
                <a:solidFill>
                  <a:srgbClr val="C00000"/>
                </a:solidFill>
                <a:latin typeface="Britannic Bold" panose="020B0903060703020204" pitchFamily="34" charset="0"/>
              </a:rPr>
              <a:t>. </a:t>
            </a:r>
            <a:r>
              <a:rPr lang="en-US" sz="2400" dirty="0" smtClean="0">
                <a:solidFill>
                  <a:srgbClr val="000099"/>
                </a:solidFill>
                <a:latin typeface="Britannic Bold" panose="020B0903060703020204" pitchFamily="34" charset="0"/>
              </a:rPr>
              <a:t>Use of a List</a:t>
            </a:r>
            <a:endParaRPr lang="en-US" sz="2400" dirty="0">
              <a:solidFill>
                <a:srgbClr val="000099"/>
              </a:solidFill>
              <a:latin typeface="Britannic Bold" panose="020B0903060703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/>
        </p:nvSpPr>
        <p:spPr bwMode="auto">
          <a:xfrm>
            <a:off x="728072" y="135001"/>
            <a:ext cx="7862047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latin typeface="Britannic Bold" panose="020B0903060703020204" pitchFamily="34" charset="0"/>
              </a:rPr>
              <a:t>ADT of a List (2/3)</a:t>
            </a:r>
            <a:endParaRPr lang="en-US" sz="3600" b="1" dirty="0">
              <a:latin typeface="Britannic Bold" panose="020B0903060703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89124" y="811836"/>
            <a:ext cx="8153395" cy="3492520"/>
            <a:chOff x="570124" y="1066800"/>
            <a:chExt cx="8269076" cy="3492520"/>
          </a:xfrm>
        </p:grpSpPr>
        <p:sp>
          <p:nvSpPr>
            <p:cNvPr id="10" name="TextBox 8"/>
            <p:cNvSpPr txBox="1"/>
            <p:nvPr/>
          </p:nvSpPr>
          <p:spPr>
            <a:xfrm>
              <a:off x="570124" y="1143000"/>
              <a:ext cx="8269076" cy="3416320"/>
            </a:xfrm>
            <a:prstGeom prst="rect">
              <a:avLst/>
            </a:prstGeom>
            <a:solidFill>
              <a:srgbClr val="FFFFCC"/>
            </a:solidFill>
            <a:ln>
              <a:solidFill>
                <a:srgbClr val="FF9999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b="1" dirty="0" smtClean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import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java.util.*;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public interface </a:t>
              </a:r>
              <a:r>
                <a:rPr lang="tr-TR" b="1" dirty="0" err="1" smtClean="0">
                  <a:solidFill>
                    <a:schemeClr val="accent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err="1" smtClean="0">
                  <a:solidFill>
                    <a:schemeClr val="accent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ListInterface</a:t>
              </a:r>
              <a:r>
                <a:rPr lang="en-SG" b="1" dirty="0" smtClean="0">
                  <a:solidFill>
                    <a:schemeClr val="accent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public boolean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isEmpty();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public int    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size();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public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tr-TR" b="1" dirty="0" err="1" smtClean="0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    getFirst() 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throws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NoSuchElementException; 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public </a:t>
              </a: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boolean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contains(</a:t>
              </a:r>
              <a:r>
                <a:rPr lang="tr-TR" b="1" dirty="0" err="1" smtClean="0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item);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public void   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addFirst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tr-TR" b="1" dirty="0" err="1" smtClean="0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item);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public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tr-TR" b="1" dirty="0" err="1" smtClean="0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      removeFirst() 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                    throws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NoSuchElementException;  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public void   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print();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1079500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248400" y="1066800"/>
              <a:ext cx="2362200" cy="38100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 smtClean="0">
                  <a:cs typeface="Courier New" pitchFamily="49" charset="0"/>
                </a:rPr>
                <a:t>ListInterface.java</a:t>
              </a:r>
            </a:p>
          </p:txBody>
        </p:sp>
      </p:grpSp>
      <p:sp>
        <p:nvSpPr>
          <p:cNvPr id="8" name="Content Placeholder 2"/>
          <p:cNvSpPr>
            <a:spLocks noGrp="1"/>
          </p:cNvSpPr>
          <p:nvPr/>
        </p:nvSpPr>
        <p:spPr bwMode="auto">
          <a:xfrm>
            <a:off x="589123" y="4442542"/>
            <a:ext cx="8086721" cy="175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57200" lvl="0" indent="-457200">
              <a:spcBef>
                <a:spcPts val="600"/>
              </a:spcBef>
              <a:buClr>
                <a:schemeClr val="bg2"/>
              </a:buClr>
              <a:buSzPct val="100000"/>
              <a:buFont typeface="Wingdings" pitchFamily="2" charset="2"/>
              <a:buChar char="q"/>
              <a:defRPr/>
            </a:pPr>
            <a:r>
              <a:rPr lang="en-GB" sz="2400" dirty="0" smtClean="0"/>
              <a:t>The </a:t>
            </a:r>
            <a:r>
              <a:rPr lang="en-GB" sz="2400" b="1" dirty="0" smtClean="0">
                <a:solidFill>
                  <a:srgbClr val="C00000"/>
                </a:solidFill>
              </a:rPr>
              <a:t>ListInterface</a:t>
            </a:r>
            <a:r>
              <a:rPr lang="en-GB" sz="2400" b="1" dirty="0" smtClean="0"/>
              <a:t> </a:t>
            </a:r>
            <a:r>
              <a:rPr lang="en-GB" sz="2400" dirty="0" smtClean="0"/>
              <a:t>above defines the operations (methods) we would like to have in a List ADT</a:t>
            </a:r>
          </a:p>
          <a:p>
            <a:pPr marL="457200" lvl="0" indent="-457200">
              <a:spcBef>
                <a:spcPts val="600"/>
              </a:spcBef>
              <a:buClr>
                <a:schemeClr val="bg2"/>
              </a:buClr>
              <a:buSzPct val="100000"/>
              <a:buFont typeface="Wingdings" pitchFamily="2" charset="2"/>
              <a:buChar char="q"/>
              <a:defRPr/>
            </a:pPr>
            <a:r>
              <a:rPr lang="en-GB" sz="2400" dirty="0" smtClean="0"/>
              <a:t>The operations shown here are just a small sample. An actual List ADT usually contains more operations.</a:t>
            </a:r>
          </a:p>
        </p:txBody>
      </p:sp>
    </p:spTree>
    <p:extLst>
      <p:ext uri="{BB962C8B-B14F-4D97-AF65-F5344CB8AC3E}">
        <p14:creationId xmlns:p14="http://schemas.microsoft.com/office/powerpoint/2010/main" val="343741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 bwMode="auto">
          <a:xfrm>
            <a:off x="729797" y="135001"/>
            <a:ext cx="7860323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latin typeface="Britannic Bold" panose="020B0903060703020204" pitchFamily="34" charset="0"/>
              </a:rPr>
              <a:t>ADT of a List (3/3)</a:t>
            </a:r>
            <a:endParaRPr lang="en-US" sz="3600" dirty="0">
              <a:latin typeface="Britannic Bold" panose="020B0903060703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 bwMode="auto">
          <a:xfrm>
            <a:off x="571534" y="973200"/>
            <a:ext cx="801858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57200" lvl="0" indent="-457200">
              <a:buClr>
                <a:schemeClr val="bg2"/>
              </a:buClr>
              <a:buSzPct val="100000"/>
              <a:buFont typeface="Wingdings" pitchFamily="2" charset="2"/>
              <a:buChar char="q"/>
              <a:defRPr/>
            </a:pPr>
            <a:r>
              <a:rPr lang="en-GB" sz="2800" dirty="0" smtClean="0"/>
              <a:t>We will examine 2 implementations of list ADT, both using the </a:t>
            </a:r>
            <a:r>
              <a:rPr lang="en-GB" sz="2800" b="1" dirty="0" smtClean="0">
                <a:solidFill>
                  <a:srgbClr val="C00000"/>
                </a:solidFill>
              </a:rPr>
              <a:t>ListInterface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smtClean="0"/>
              <a:t>shown in the previous slide</a:t>
            </a:r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4246720" y="1735201"/>
            <a:ext cx="0" cy="40386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71535" y="2040001"/>
            <a:ext cx="3048000" cy="3907516"/>
            <a:chOff x="668215" y="2133600"/>
            <a:chExt cx="3048000" cy="3907516"/>
          </a:xfrm>
        </p:grpSpPr>
        <p:grpSp>
          <p:nvGrpSpPr>
            <p:cNvPr id="19" name="Group 18"/>
            <p:cNvGrpSpPr/>
            <p:nvPr/>
          </p:nvGrpSpPr>
          <p:grpSpPr>
            <a:xfrm>
              <a:off x="668215" y="2133600"/>
              <a:ext cx="3048000" cy="3276600"/>
              <a:chOff x="668215" y="2368061"/>
              <a:chExt cx="3048000" cy="3276600"/>
            </a:xfrm>
          </p:grpSpPr>
          <p:sp>
            <p:nvSpPr>
              <p:cNvPr id="21" name="AutoShape 4"/>
              <p:cNvSpPr>
                <a:spLocks noChangeArrowheads="1"/>
              </p:cNvSpPr>
              <p:nvPr/>
            </p:nvSpPr>
            <p:spPr bwMode="auto">
              <a:xfrm>
                <a:off x="1354015" y="2368061"/>
                <a:ext cx="2362200" cy="3276600"/>
              </a:xfrm>
              <a:prstGeom prst="verticalScroll">
                <a:avLst>
                  <a:gd name="adj" fmla="val 12500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2" name="Text Box 5"/>
              <p:cNvSpPr txBox="1">
                <a:spLocks noChangeArrowheads="1"/>
              </p:cNvSpPr>
              <p:nvPr/>
            </p:nvSpPr>
            <p:spPr bwMode="auto">
              <a:xfrm>
                <a:off x="1735015" y="2825261"/>
                <a:ext cx="1617785" cy="25699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342900" indent="-342900" algn="l"/>
                <a:r>
                  <a:rPr lang="en-US" dirty="0"/>
                  <a:t>Contractual </a:t>
                </a:r>
              </a:p>
              <a:p>
                <a:pPr marL="342900" indent="-342900" algn="l"/>
                <a:r>
                  <a:rPr lang="en-US" dirty="0" smtClean="0"/>
                  <a:t>obligations</a:t>
                </a:r>
                <a:r>
                  <a:rPr lang="en-US" dirty="0"/>
                  <a:t>:</a:t>
                </a:r>
              </a:p>
              <a:p>
                <a:pPr marL="342900" indent="-342900" algn="l">
                  <a:spcAft>
                    <a:spcPts val="600"/>
                  </a:spcAft>
                </a:pPr>
                <a:r>
                  <a:rPr lang="en-US" sz="2400" dirty="0"/>
                  <a:t>List </a:t>
                </a:r>
                <a:r>
                  <a:rPr lang="en-US" sz="2400" dirty="0" smtClean="0"/>
                  <a:t>ADT</a:t>
                </a:r>
                <a:endParaRPr lang="en-US" sz="1000" dirty="0"/>
              </a:p>
              <a:p>
                <a:pPr marL="179388" indent="-179388" algn="l">
                  <a:buFontTx/>
                  <a:buAutoNum type="arabicPeriod"/>
                </a:pPr>
                <a:r>
                  <a:rPr lang="en-US" sz="1600" dirty="0"/>
                  <a:t>Create empty list</a:t>
                </a:r>
              </a:p>
              <a:p>
                <a:pPr marL="179388" indent="-179388" algn="l">
                  <a:buFontTx/>
                  <a:buAutoNum type="arabicPeriod"/>
                </a:pPr>
                <a:r>
                  <a:rPr lang="en-US" sz="1600" dirty="0"/>
                  <a:t>Determine …</a:t>
                </a:r>
              </a:p>
              <a:p>
                <a:pPr marL="179388" indent="-179388" algn="l">
                  <a:buFontTx/>
                  <a:buAutoNum type="arabicPeriod"/>
                </a:pPr>
                <a:r>
                  <a:rPr lang="en-US" sz="1600" dirty="0"/>
                  <a:t>Add an item</a:t>
                </a:r>
              </a:p>
              <a:p>
                <a:pPr marL="342900" indent="-342900" algn="l"/>
                <a:endParaRPr lang="en-US" sz="1600" dirty="0"/>
              </a:p>
              <a:p>
                <a:pPr marL="342900" indent="-342900" algn="l"/>
                <a:r>
                  <a:rPr lang="en-US" sz="1600" dirty="0"/>
                  <a:t>…</a:t>
                </a:r>
              </a:p>
            </p:txBody>
          </p:sp>
          <p:sp>
            <p:nvSpPr>
              <p:cNvPr id="23" name="AutoShape 6"/>
              <p:cNvSpPr>
                <a:spLocks noChangeArrowheads="1"/>
              </p:cNvSpPr>
              <p:nvPr/>
            </p:nvSpPr>
            <p:spPr bwMode="auto">
              <a:xfrm>
                <a:off x="668215" y="3587261"/>
                <a:ext cx="457200" cy="457200"/>
              </a:xfrm>
              <a:prstGeom prst="smileyFace">
                <a:avLst>
                  <a:gd name="adj" fmla="val 4653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4" name="Line 7"/>
              <p:cNvSpPr>
                <a:spLocks noChangeShapeType="1"/>
              </p:cNvSpPr>
              <p:nvPr/>
            </p:nvSpPr>
            <p:spPr bwMode="auto">
              <a:xfrm>
                <a:off x="1277815" y="3815861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dirty="0"/>
              </a:p>
            </p:txBody>
          </p:sp>
        </p:grpSp>
        <p:sp>
          <p:nvSpPr>
            <p:cNvPr id="20" name="Text Box 13"/>
            <p:cNvSpPr txBox="1">
              <a:spLocks noChangeArrowheads="1"/>
            </p:cNvSpPr>
            <p:nvPr/>
          </p:nvSpPr>
          <p:spPr bwMode="auto">
            <a:xfrm>
              <a:off x="2133599" y="5579451"/>
              <a:ext cx="80021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l"/>
              <a:r>
                <a:rPr lang="en-US" sz="2400" dirty="0">
                  <a:solidFill>
                    <a:srgbClr val="C00000"/>
                  </a:solidFill>
                </a:rPr>
                <a:t>ADT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14735" y="2520646"/>
            <a:ext cx="4367485" cy="3371920"/>
            <a:chOff x="3411415" y="2614245"/>
            <a:chExt cx="4367485" cy="3371920"/>
          </a:xfrm>
        </p:grpSpPr>
        <p:sp>
          <p:nvSpPr>
            <p:cNvPr id="14" name="Line 8"/>
            <p:cNvSpPr>
              <a:spLocks noChangeShapeType="1"/>
            </p:cNvSpPr>
            <p:nvPr/>
          </p:nvSpPr>
          <p:spPr bwMode="auto">
            <a:xfrm flipV="1">
              <a:off x="3411415" y="3036277"/>
              <a:ext cx="1817077" cy="779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dirty="0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 flipV="1">
              <a:off x="3429001" y="4114798"/>
              <a:ext cx="1822938" cy="1524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dirty="0"/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auto">
            <a:xfrm>
              <a:off x="5316415" y="2614245"/>
              <a:ext cx="2362200" cy="685800"/>
            </a:xfrm>
            <a:prstGeom prst="cube">
              <a:avLst>
                <a:gd name="adj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dirty="0"/>
                <a:t>Java Arrays</a:t>
              </a:r>
            </a:p>
          </p:txBody>
        </p:sp>
        <p:sp>
          <p:nvSpPr>
            <p:cNvPr id="17" name="AutoShape 11"/>
            <p:cNvSpPr>
              <a:spLocks noChangeArrowheads="1"/>
            </p:cNvSpPr>
            <p:nvPr/>
          </p:nvSpPr>
          <p:spPr bwMode="auto">
            <a:xfrm>
              <a:off x="5316415" y="3733800"/>
              <a:ext cx="2362200" cy="685800"/>
            </a:xfrm>
            <a:prstGeom prst="cube">
              <a:avLst>
                <a:gd name="adj" fmla="val 25000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dirty="0"/>
                <a:t>Linked Lists</a:t>
              </a:r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5334000" y="5524500"/>
              <a:ext cx="24449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l"/>
              <a:r>
                <a:rPr lang="en-US" sz="2400" dirty="0" smtClean="0">
                  <a:solidFill>
                    <a:srgbClr val="C00000"/>
                  </a:solidFill>
                </a:rPr>
                <a:t>Implementations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0" name="Line Callout 2 9"/>
          <p:cNvSpPr/>
          <p:nvPr/>
        </p:nvSpPr>
        <p:spPr>
          <a:xfrm>
            <a:off x="7094695" y="1801876"/>
            <a:ext cx="1752600" cy="65722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8732"/>
              <a:gd name="adj6" fmla="val -43691"/>
            </a:avLst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chemeClr val="tx1"/>
                </a:solidFill>
              </a:rPr>
              <a:t>discussed </a:t>
            </a:r>
            <a:r>
              <a:rPr lang="tr-TR" sz="1600" dirty="0" err="1" smtClean="0">
                <a:solidFill>
                  <a:schemeClr val="tx1"/>
                </a:solidFill>
              </a:rPr>
              <a:t>last</a:t>
            </a:r>
            <a:r>
              <a:rPr lang="tr-TR" sz="1600" dirty="0" smtClean="0">
                <a:solidFill>
                  <a:schemeClr val="tx1"/>
                </a:solidFill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</a:rPr>
              <a:t>week</a:t>
            </a:r>
            <a:endParaRPr lang="en-SG" sz="1600" dirty="0">
              <a:solidFill>
                <a:schemeClr val="tx1"/>
              </a:solidFill>
            </a:endParaRPr>
          </a:p>
        </p:txBody>
      </p:sp>
      <p:sp>
        <p:nvSpPr>
          <p:cNvPr id="11" name="Line Callout 2 10"/>
          <p:cNvSpPr/>
          <p:nvPr/>
        </p:nvSpPr>
        <p:spPr>
          <a:xfrm>
            <a:off x="7037545" y="4545076"/>
            <a:ext cx="1809750" cy="8763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3877"/>
              <a:gd name="adj6" fmla="val -43691"/>
            </a:avLst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chemeClr val="tx1"/>
                </a:solidFill>
              </a:rPr>
              <a:t>Basic Linked List</a:t>
            </a:r>
            <a:endParaRPr lang="en-SG" sz="1600" dirty="0">
              <a:solidFill>
                <a:schemeClr val="tx1"/>
              </a:solidFill>
            </a:endParaRPr>
          </a:p>
        </p:txBody>
      </p:sp>
      <p:sp>
        <p:nvSpPr>
          <p:cNvPr id="12" name="TextBox 24"/>
          <p:cNvSpPr txBox="1"/>
          <p:nvPr/>
        </p:nvSpPr>
        <p:spPr>
          <a:xfrm rot="16200000">
            <a:off x="-824983" y="1015263"/>
            <a:ext cx="2304993" cy="461665"/>
          </a:xfrm>
          <a:prstGeom prst="rect">
            <a:avLst/>
          </a:prstGeom>
          <a:solidFill>
            <a:srgbClr val="FFCCFF">
              <a:alpha val="40000"/>
            </a:srgb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400" dirty="0">
                <a:solidFill>
                  <a:srgbClr val="C00000"/>
                </a:solidFill>
                <a:latin typeface="Britannic Bold" panose="020B0903060703020204" pitchFamily="34" charset="0"/>
              </a:rPr>
              <a:t>1</a:t>
            </a:r>
            <a:r>
              <a:rPr lang="en-US" sz="2400" dirty="0" smtClean="0">
                <a:solidFill>
                  <a:srgbClr val="C00000"/>
                </a:solidFill>
                <a:latin typeface="Britannic Bold" panose="020B0903060703020204" pitchFamily="34" charset="0"/>
              </a:rPr>
              <a:t>. </a:t>
            </a:r>
            <a:r>
              <a:rPr lang="en-US" sz="2400" dirty="0" smtClean="0">
                <a:solidFill>
                  <a:srgbClr val="000099"/>
                </a:solidFill>
                <a:latin typeface="Britannic Bold" panose="020B0903060703020204" pitchFamily="34" charset="0"/>
              </a:rPr>
              <a:t>Use of a List</a:t>
            </a:r>
            <a:endParaRPr lang="en-US" sz="2400" dirty="0">
              <a:solidFill>
                <a:srgbClr val="000099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7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21409</TotalTime>
  <Words>3681</Words>
  <Application>Microsoft Office PowerPoint</Application>
  <PresentationFormat>On-screen Show (4:3)</PresentationFormat>
  <Paragraphs>997</Paragraphs>
  <Slides>54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9" baseType="lpstr">
      <vt:lpstr>ＭＳ Ｐゴシック</vt:lpstr>
      <vt:lpstr>SimSun</vt:lpstr>
      <vt:lpstr>Arial</vt:lpstr>
      <vt:lpstr>Britannic Bold</vt:lpstr>
      <vt:lpstr>Calibri</vt:lpstr>
      <vt:lpstr>Calibri Light</vt:lpstr>
      <vt:lpstr>Consolas</vt:lpstr>
      <vt:lpstr>Courier New</vt:lpstr>
      <vt:lpstr>Marlett</vt:lpstr>
      <vt:lpstr>Tahoma</vt:lpstr>
      <vt:lpstr>Times New Roman</vt:lpstr>
      <vt:lpstr>Verdana</vt:lpstr>
      <vt:lpstr>Wingdings</vt:lpstr>
      <vt:lpstr>Wingdings 2</vt:lpstr>
      <vt:lpstr>Office Theme</vt:lpstr>
      <vt:lpstr>Linked Lists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List Implementation: Array (2/9)</vt:lpstr>
      <vt:lpstr> List Implementation: Array (3/9)</vt:lpstr>
      <vt:lpstr> List Implementation: Array (4/9)</vt:lpstr>
      <vt:lpstr> List Implementation: Array (5/9)</vt:lpstr>
      <vt:lpstr>List Implementation: Array (6/9)</vt:lpstr>
      <vt:lpstr> Testing Array Implementation (7/9)</vt:lpstr>
      <vt:lpstr>Analysis of Array Impln of List (8/9)</vt:lpstr>
      <vt:lpstr> Analysis of Array Impln of List (9/9)</vt:lpstr>
      <vt:lpstr>Preliminaries</vt:lpstr>
      <vt:lpstr>Objects and references</vt:lpstr>
      <vt:lpstr>Java References</vt:lpstr>
      <vt:lpstr>PowerPoint Presentation</vt:lpstr>
      <vt:lpstr>PowerPoint Presentation</vt:lpstr>
      <vt:lpstr>PowerPoint Presentation</vt:lpstr>
      <vt:lpstr>Self references</vt:lpstr>
      <vt:lpstr>Linking self-referential nodes</vt:lpstr>
      <vt:lpstr>The complete IntegerNode class</vt:lpstr>
      <vt:lpstr>Exercise</vt:lpstr>
      <vt:lpstr>Exercise</vt:lpstr>
      <vt:lpstr>Exercise</vt:lpstr>
      <vt:lpstr>Exercise</vt:lpstr>
      <vt:lpstr>Exercise</vt:lpstr>
      <vt:lpstr>Exercise</vt:lpstr>
      <vt:lpstr>Exercise</vt:lpstr>
      <vt:lpstr>Exercise</vt:lpstr>
      <vt:lpstr>Printing a linked list</vt:lpstr>
      <vt:lpstr>Printing a linked list</vt:lpstr>
      <vt:lpstr>Printing a linked list</vt:lpstr>
      <vt:lpstr>Printing a linked list</vt:lpstr>
      <vt:lpstr>Printing a linked list</vt:lpstr>
      <vt:lpstr>Interim summary – why should I care?</vt:lpstr>
      <vt:lpstr>The list interface</vt:lpstr>
      <vt:lpstr>The list interface</vt:lpstr>
      <vt:lpstr>Linked List: constructor</vt:lpstr>
      <vt:lpstr>Implementing add</vt:lpstr>
      <vt:lpstr>Implementing add</vt:lpstr>
      <vt:lpstr>The add method</vt:lpstr>
      <vt:lpstr>Implementing remove</vt:lpstr>
      <vt:lpstr>Removing a node from a list</vt:lpstr>
      <vt:lpstr>Removing the first node from a list</vt:lpstr>
      <vt:lpstr>List with a single element</vt:lpstr>
      <vt:lpstr>The remove method</vt:lpstr>
      <vt:lpstr>The clear method</vt:lpstr>
      <vt:lpstr>The clear method</vt:lpstr>
      <vt:lpstr>Variations</vt:lpstr>
    </vt:vector>
  </TitlesOfParts>
  <Company>Colorado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Linked Lists</dc:title>
  <dc:creator>Asa Ben-Hur</dc:creator>
  <cp:lastModifiedBy>cccc</cp:lastModifiedBy>
  <cp:revision>95</cp:revision>
  <cp:lastPrinted>2014-04-15T02:19:00Z</cp:lastPrinted>
  <dcterms:created xsi:type="dcterms:W3CDTF">2010-11-15T16:43:20Z</dcterms:created>
  <dcterms:modified xsi:type="dcterms:W3CDTF">2021-11-15T07:55:03Z</dcterms:modified>
</cp:coreProperties>
</file>