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43"/>
  </p:notesMasterIdLst>
  <p:handoutMasterIdLst>
    <p:handoutMasterId r:id="rId44"/>
  </p:handoutMasterIdLst>
  <p:sldIdLst>
    <p:sldId id="256" r:id="rId2"/>
    <p:sldId id="359" r:id="rId3"/>
    <p:sldId id="360" r:id="rId4"/>
    <p:sldId id="362" r:id="rId5"/>
    <p:sldId id="363" r:id="rId6"/>
    <p:sldId id="361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408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409" r:id="rId26"/>
    <p:sldId id="381" r:id="rId27"/>
    <p:sldId id="382" r:id="rId28"/>
    <p:sldId id="383" r:id="rId29"/>
    <p:sldId id="384" r:id="rId30"/>
    <p:sldId id="385" r:id="rId31"/>
    <p:sldId id="386" r:id="rId32"/>
    <p:sldId id="388" r:id="rId33"/>
    <p:sldId id="389" r:id="rId34"/>
    <p:sldId id="403" r:id="rId35"/>
    <p:sldId id="404" r:id="rId36"/>
    <p:sldId id="393" r:id="rId37"/>
    <p:sldId id="406" r:id="rId38"/>
    <p:sldId id="396" r:id="rId39"/>
    <p:sldId id="397" r:id="rId40"/>
    <p:sldId id="398" r:id="rId41"/>
    <p:sldId id="410" r:id="rId4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4660"/>
  </p:normalViewPr>
  <p:slideViewPr>
    <p:cSldViewPr>
      <p:cViewPr varScale="1">
        <p:scale>
          <a:sx n="116" d="100"/>
          <a:sy n="116" d="100"/>
        </p:scale>
        <p:origin x="12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2.xml"/><Relationship Id="rId3" Type="http://schemas.openxmlformats.org/officeDocument/2006/relationships/slide" Target="slides/slide5.xml"/><Relationship Id="rId7" Type="http://schemas.openxmlformats.org/officeDocument/2006/relationships/slide" Target="slides/slide27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3.xml"/><Relationship Id="rId5" Type="http://schemas.openxmlformats.org/officeDocument/2006/relationships/slide" Target="slides/slide10.xml"/><Relationship Id="rId4" Type="http://schemas.openxmlformats.org/officeDocument/2006/relationships/slide" Target="slides/slide7.xml"/><Relationship Id="rId9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8A41CC-F663-4813-9B0A-54365C9D96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7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177F95-54D0-486C-81C1-318919FD063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02512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58016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125137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303933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274741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90400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8331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262423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43647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32831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364598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CA74-67B4-4876-885F-76682F525F7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85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3600" smtClean="0"/>
              <a:t>Binary and Other Trees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06424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Tree Degree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5538"/>
            <a:ext cx="8534400" cy="719137"/>
          </a:xfrm>
          <a:noFill/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FF3300"/>
                </a:solidFill>
              </a:rPr>
              <a:t>Tree degree</a:t>
            </a:r>
            <a:r>
              <a:rPr lang="en-US" altLang="ko-KR" smtClean="0"/>
              <a:t> is </a:t>
            </a:r>
            <a:r>
              <a:rPr lang="en-US" altLang="ko-KR" smtClean="0">
                <a:solidFill>
                  <a:srgbClr val="0000FF"/>
                </a:solidFill>
              </a:rPr>
              <a:t>the maximum of node degrees</a:t>
            </a:r>
            <a:endParaRPr lang="en-US" altLang="ko-KR" smtClean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1B5FBEC6-C367-47F6-A581-79A843EDF363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10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8775"/>
            <a:ext cx="57150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6324600" y="3141663"/>
            <a:ext cx="2611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2800">
                <a:solidFill>
                  <a:srgbClr val="FF3300"/>
                </a:solidFill>
                <a:latin typeface="Arial" panose="020B0604020202020204" pitchFamily="34" charset="0"/>
                <a:ea typeface="휴먼매직체" pitchFamily="18" charset="-127"/>
              </a:rPr>
              <a:t>tree degree = 3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  <p:bldP spid="3379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Binary Tree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/>
              <a:t>A finite (possibly empty) collection of elements</a:t>
            </a:r>
          </a:p>
          <a:p>
            <a:pPr eaLnBrk="1" hangingPunct="1"/>
            <a:r>
              <a:rPr lang="en-US" altLang="ko-KR" smtClean="0"/>
              <a:t>A </a:t>
            </a:r>
            <a:r>
              <a:rPr lang="en-US" altLang="ko-KR" smtClean="0">
                <a:solidFill>
                  <a:srgbClr val="0000FF"/>
                </a:solidFill>
              </a:rPr>
              <a:t>nonempty binary tree</a:t>
            </a:r>
            <a:r>
              <a:rPr lang="en-US" altLang="ko-KR" smtClean="0"/>
              <a:t> has a </a:t>
            </a:r>
            <a:r>
              <a:rPr lang="en-US" altLang="ko-KR" smtClean="0">
                <a:solidFill>
                  <a:srgbClr val="FF3300"/>
                </a:solidFill>
              </a:rPr>
              <a:t>root</a:t>
            </a:r>
            <a:r>
              <a:rPr lang="en-US" altLang="ko-KR" smtClean="0"/>
              <a:t> element and the remaining elements (if any) are partitioned into </a:t>
            </a:r>
            <a:r>
              <a:rPr lang="en-US" altLang="ko-KR" smtClean="0">
                <a:solidFill>
                  <a:srgbClr val="FF3300"/>
                </a:solidFill>
              </a:rPr>
              <a:t>two binary trees</a:t>
            </a:r>
          </a:p>
          <a:p>
            <a:pPr eaLnBrk="1" hangingPunct="1"/>
            <a:r>
              <a:rPr lang="en-US" altLang="ko-KR" smtClean="0"/>
              <a:t>They are called the </a:t>
            </a:r>
            <a:r>
              <a:rPr lang="en-US" altLang="ko-KR" smtClean="0">
                <a:solidFill>
                  <a:srgbClr val="0000FF"/>
                </a:solidFill>
              </a:rPr>
              <a:t>left</a:t>
            </a:r>
            <a:r>
              <a:rPr lang="en-US" altLang="ko-KR" smtClean="0"/>
              <a:t> and </a:t>
            </a:r>
            <a:r>
              <a:rPr lang="en-US" altLang="ko-KR" smtClean="0">
                <a:solidFill>
                  <a:srgbClr val="0000FF"/>
                </a:solidFill>
              </a:rPr>
              <a:t>right subtrees</a:t>
            </a:r>
            <a:r>
              <a:rPr lang="en-US" altLang="ko-KR" smtClean="0"/>
              <a:t> of the binary tree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B662E5A9-20AF-4135-B728-30363FD4BF3D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11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3375"/>
            <a:ext cx="86868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Difference Between a Tree &amp; a Binary Tree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78756"/>
            <a:ext cx="7886700" cy="4351338"/>
          </a:xfrm>
          <a:noFill/>
        </p:spPr>
        <p:txBody>
          <a:bodyPr/>
          <a:lstStyle/>
          <a:p>
            <a:pPr eaLnBrk="1" hangingPunct="1"/>
            <a:r>
              <a:rPr lang="en-US" altLang="ko-KR" sz="2400" dirty="0" smtClean="0">
                <a:solidFill>
                  <a:srgbClr val="0000FF"/>
                </a:solidFill>
              </a:rPr>
              <a:t>A binary tree may be empty</a:t>
            </a:r>
            <a:r>
              <a:rPr lang="en-US" altLang="ko-KR" sz="2400" dirty="0" smtClean="0"/>
              <a:t>; </a:t>
            </a:r>
            <a:r>
              <a:rPr lang="en-US" altLang="ko-KR" sz="2400" dirty="0" smtClean="0">
                <a:solidFill>
                  <a:srgbClr val="0000FF"/>
                </a:solidFill>
              </a:rPr>
              <a:t>a tree cannot be empty</a:t>
            </a:r>
            <a:r>
              <a:rPr lang="en-US" altLang="ko-KR" sz="2400" dirty="0" smtClean="0"/>
              <a:t>.</a:t>
            </a:r>
          </a:p>
          <a:p>
            <a:pPr eaLnBrk="1" hangingPunct="1"/>
            <a:r>
              <a:rPr lang="en-US" altLang="ko-KR" sz="2400" dirty="0" smtClean="0">
                <a:solidFill>
                  <a:srgbClr val="0000FF"/>
                </a:solidFill>
              </a:rPr>
              <a:t>No node in a binary tree may have a degree more than 2, whereas there is no limit on the degree of a node in a tree.</a:t>
            </a:r>
          </a:p>
          <a:p>
            <a:pPr eaLnBrk="1" hangingPunct="1"/>
            <a:r>
              <a:rPr lang="en-US" altLang="ko-KR" sz="2400" dirty="0" smtClean="0">
                <a:solidFill>
                  <a:srgbClr val="0000FF"/>
                </a:solidFill>
              </a:rPr>
              <a:t>The subtrees of a binary tree are ordered; those of a tree are not ordered.</a:t>
            </a:r>
          </a:p>
        </p:txBody>
      </p:sp>
      <p:sp>
        <p:nvSpPr>
          <p:cNvPr id="1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48053D60-8252-42DD-BE79-6FC45079C810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12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3654425"/>
            <a:ext cx="2971800" cy="1143000"/>
            <a:chOff x="816" y="3216"/>
            <a:chExt cx="1872" cy="720"/>
          </a:xfrm>
        </p:grpSpPr>
        <p:sp>
          <p:nvSpPr>
            <p:cNvPr id="14345" name="Oval 5"/>
            <p:cNvSpPr>
              <a:spLocks noChangeArrowheads="1"/>
            </p:cNvSpPr>
            <p:nvPr/>
          </p:nvSpPr>
          <p:spPr bwMode="auto">
            <a:xfrm>
              <a:off x="1104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a</a:t>
              </a:r>
            </a:p>
          </p:txBody>
        </p:sp>
        <p:sp>
          <p:nvSpPr>
            <p:cNvPr id="14346" name="Oval 6"/>
            <p:cNvSpPr>
              <a:spLocks noChangeArrowheads="1"/>
            </p:cNvSpPr>
            <p:nvPr/>
          </p:nvSpPr>
          <p:spPr bwMode="auto">
            <a:xfrm>
              <a:off x="816" y="369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b</a:t>
              </a:r>
            </a:p>
          </p:txBody>
        </p:sp>
        <p:sp>
          <p:nvSpPr>
            <p:cNvPr id="14347" name="Oval 7"/>
            <p:cNvSpPr>
              <a:spLocks noChangeArrowheads="1"/>
            </p:cNvSpPr>
            <p:nvPr/>
          </p:nvSpPr>
          <p:spPr bwMode="auto">
            <a:xfrm>
              <a:off x="1344" y="369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c</a:t>
              </a:r>
            </a:p>
          </p:txBody>
        </p:sp>
        <p:sp>
          <p:nvSpPr>
            <p:cNvPr id="14348" name="Line 8"/>
            <p:cNvSpPr>
              <a:spLocks noChangeShapeType="1"/>
            </p:cNvSpPr>
            <p:nvPr/>
          </p:nvSpPr>
          <p:spPr bwMode="auto">
            <a:xfrm flipH="1">
              <a:off x="960" y="3456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9" name="Line 9"/>
            <p:cNvSpPr>
              <a:spLocks noChangeShapeType="1"/>
            </p:cNvSpPr>
            <p:nvPr/>
          </p:nvSpPr>
          <p:spPr bwMode="auto">
            <a:xfrm>
              <a:off x="1248" y="3456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Oval 10"/>
            <p:cNvSpPr>
              <a:spLocks noChangeArrowheads="1"/>
            </p:cNvSpPr>
            <p:nvPr/>
          </p:nvSpPr>
          <p:spPr bwMode="auto">
            <a:xfrm>
              <a:off x="2160" y="321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a</a:t>
              </a:r>
            </a:p>
          </p:txBody>
        </p:sp>
        <p:sp>
          <p:nvSpPr>
            <p:cNvPr id="14351" name="Oval 11"/>
            <p:cNvSpPr>
              <a:spLocks noChangeArrowheads="1"/>
            </p:cNvSpPr>
            <p:nvPr/>
          </p:nvSpPr>
          <p:spPr bwMode="auto">
            <a:xfrm>
              <a:off x="1872" y="369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c</a:t>
              </a:r>
            </a:p>
          </p:txBody>
        </p:sp>
        <p:sp>
          <p:nvSpPr>
            <p:cNvPr id="14352" name="Oval 12"/>
            <p:cNvSpPr>
              <a:spLocks noChangeArrowheads="1"/>
            </p:cNvSpPr>
            <p:nvPr/>
          </p:nvSpPr>
          <p:spPr bwMode="auto">
            <a:xfrm>
              <a:off x="2400" y="3696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algn="ctr" eaLnBrk="1" hangingPunct="1"/>
              <a:r>
                <a:rPr lang="en-US" altLang="ko-KR">
                  <a:latin typeface="휴먼매직체" pitchFamily="18" charset="-127"/>
                  <a:ea typeface="휴먼매직체" pitchFamily="18" charset="-127"/>
                </a:rPr>
                <a:t>b</a:t>
              </a:r>
            </a:p>
          </p:txBody>
        </p:sp>
        <p:sp>
          <p:nvSpPr>
            <p:cNvPr id="14353" name="Line 13"/>
            <p:cNvSpPr>
              <a:spLocks noChangeShapeType="1"/>
            </p:cNvSpPr>
            <p:nvPr/>
          </p:nvSpPr>
          <p:spPr bwMode="auto">
            <a:xfrm flipH="1">
              <a:off x="2016" y="3456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Line 14"/>
            <p:cNvSpPr>
              <a:spLocks noChangeShapeType="1"/>
            </p:cNvSpPr>
            <p:nvPr/>
          </p:nvSpPr>
          <p:spPr bwMode="auto">
            <a:xfrm>
              <a:off x="2304" y="3456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067175" y="3741738"/>
            <a:ext cx="4987925" cy="830262"/>
            <a:chOff x="2688" y="3175"/>
            <a:chExt cx="3142" cy="523"/>
          </a:xfrm>
        </p:grpSpPr>
        <p:sp>
          <p:nvSpPr>
            <p:cNvPr id="14343" name="Text Box 15"/>
            <p:cNvSpPr txBox="1">
              <a:spLocks noChangeArrowheads="1"/>
            </p:cNvSpPr>
            <p:nvPr/>
          </p:nvSpPr>
          <p:spPr bwMode="auto">
            <a:xfrm>
              <a:off x="2688" y="3175"/>
              <a:ext cx="31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- different when viewed as a binary tree </a:t>
              </a:r>
            </a:p>
          </p:txBody>
        </p:sp>
        <p:sp>
          <p:nvSpPr>
            <p:cNvPr id="14344" name="Text Box 16"/>
            <p:cNvSpPr txBox="1">
              <a:spLocks noChangeArrowheads="1"/>
            </p:cNvSpPr>
            <p:nvPr/>
          </p:nvSpPr>
          <p:spPr bwMode="auto">
            <a:xfrm>
              <a:off x="2688" y="3448"/>
              <a:ext cx="23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- same when viewed as a tree 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Binary Tree for Expressions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3EF78875-35B8-4D5E-A36D-95A4BA3590C1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13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1125538"/>
            <a:ext cx="65595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81000" y="569595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ko-KR" dirty="0">
                <a:latin typeface="Arial" panose="020B0604020202020204" pitchFamily="34" charset="0"/>
              </a:rPr>
              <a:t>Figure </a:t>
            </a:r>
            <a:r>
              <a:rPr lang="en-US" altLang="ko-KR" dirty="0" smtClean="0">
                <a:latin typeface="Arial" panose="020B0604020202020204" pitchFamily="34" charset="0"/>
              </a:rPr>
              <a:t>Expression </a:t>
            </a:r>
            <a:r>
              <a:rPr lang="en-US" altLang="ko-KR" dirty="0">
                <a:latin typeface="Arial" panose="020B0604020202020204" pitchFamily="34" charset="0"/>
              </a:rPr>
              <a:t>Trees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Binary Tree Properties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ko-KR" dirty="0" smtClean="0"/>
              <a:t>The drawing of every </a:t>
            </a:r>
            <a:r>
              <a:rPr lang="en-US" altLang="ko-KR" dirty="0" smtClean="0">
                <a:solidFill>
                  <a:srgbClr val="0000FF"/>
                </a:solidFill>
              </a:rPr>
              <a:t>binary tree with 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dirty="0" smtClean="0">
                <a:solidFill>
                  <a:srgbClr val="0000FF"/>
                </a:solidFill>
              </a:rPr>
              <a:t> elements</a:t>
            </a:r>
            <a:r>
              <a:rPr lang="en-US" altLang="ko-KR" dirty="0" smtClean="0"/>
              <a:t>, </a:t>
            </a:r>
            <a:r>
              <a:rPr lang="en-US" altLang="ko-KR" i="1" dirty="0" smtClean="0">
                <a:ea typeface="휴먼매직체" pitchFamily="18" charset="-127"/>
              </a:rPr>
              <a:t>n</a:t>
            </a:r>
            <a:r>
              <a:rPr lang="en-US" altLang="ko-KR" dirty="0" smtClean="0">
                <a:ea typeface="휴먼매직체" pitchFamily="18" charset="-127"/>
              </a:rPr>
              <a:t> &gt; 0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0000FF"/>
                </a:solidFill>
              </a:rPr>
              <a:t>has exactly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-1</a:t>
            </a:r>
            <a:r>
              <a:rPr lang="en-US" altLang="ko-KR" dirty="0" smtClean="0">
                <a:solidFill>
                  <a:srgbClr val="0000FF"/>
                </a:solidFill>
              </a:rPr>
              <a:t> edges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marL="533400" indent="-533400" eaLnBrk="1" hangingPunct="1">
              <a:buSzTx/>
              <a:buFont typeface="Wingdings" panose="05000000000000000000" pitchFamily="2" charset="2"/>
              <a:buAutoNum type="arabicPeriod"/>
            </a:pPr>
            <a:endParaRPr lang="en-US" altLang="ko-KR" dirty="0" smtClean="0"/>
          </a:p>
          <a:p>
            <a:pPr marL="533400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ko-KR" dirty="0" smtClean="0"/>
              <a:t>A binary tree of </a:t>
            </a:r>
            <a:r>
              <a:rPr lang="en-US" altLang="ko-KR" dirty="0" smtClean="0">
                <a:solidFill>
                  <a:srgbClr val="0000FF"/>
                </a:solidFill>
              </a:rPr>
              <a:t>height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h</a:t>
            </a:r>
            <a:r>
              <a:rPr lang="en-US" altLang="ko-KR" dirty="0" smtClean="0"/>
              <a:t>, </a:t>
            </a:r>
            <a:r>
              <a:rPr lang="en-US" altLang="ko-KR" i="1" dirty="0" smtClean="0">
                <a:ea typeface="휴먼매직체" pitchFamily="18" charset="-127"/>
              </a:rPr>
              <a:t>h</a:t>
            </a:r>
            <a:r>
              <a:rPr lang="en-US" altLang="ko-KR" dirty="0" smtClean="0">
                <a:ea typeface="휴먼매직체" pitchFamily="18" charset="-127"/>
              </a:rPr>
              <a:t> &gt;= 0</a:t>
            </a:r>
            <a:r>
              <a:rPr lang="en-US" altLang="ko-KR" dirty="0" smtClean="0"/>
              <a:t>, has </a:t>
            </a:r>
            <a:r>
              <a:rPr lang="en-US" altLang="ko-KR" u="sng" dirty="0" smtClean="0">
                <a:solidFill>
                  <a:srgbClr val="0000FF"/>
                </a:solidFill>
              </a:rPr>
              <a:t>at least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h</a:t>
            </a:r>
            <a:r>
              <a:rPr lang="en-US" altLang="ko-KR" dirty="0" smtClean="0">
                <a:solidFill>
                  <a:srgbClr val="0000FF"/>
                </a:solidFill>
              </a:rPr>
              <a:t> and </a:t>
            </a:r>
            <a:r>
              <a:rPr lang="en-US" altLang="ko-KR" u="sng" dirty="0" smtClean="0">
                <a:solidFill>
                  <a:srgbClr val="0000FF"/>
                </a:solidFill>
              </a:rPr>
              <a:t>at most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2</a:t>
            </a:r>
            <a:r>
              <a:rPr lang="en-US" altLang="ko-KR" i="1" baseline="30000" dirty="0" smtClean="0">
                <a:solidFill>
                  <a:srgbClr val="0000FF"/>
                </a:solidFill>
                <a:ea typeface="휴먼매직체" pitchFamily="18" charset="-127"/>
              </a:rPr>
              <a:t>h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-1</a:t>
            </a:r>
            <a:r>
              <a:rPr lang="en-US" altLang="ko-KR" dirty="0" smtClean="0">
                <a:solidFill>
                  <a:srgbClr val="0000FF"/>
                </a:solidFill>
              </a:rPr>
              <a:t> elements</a:t>
            </a:r>
            <a:r>
              <a:rPr lang="en-US" altLang="ko-KR" dirty="0" smtClean="0"/>
              <a:t> in it. 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510E1039-818E-48B4-A56F-8013ECCE9B5D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14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Binary Tree Properties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anose="05000000000000000000" pitchFamily="2" charset="2"/>
              <a:buNone/>
            </a:pPr>
            <a:r>
              <a:rPr lang="en-US" altLang="ko-KR" dirty="0" smtClean="0"/>
              <a:t>3.  The </a:t>
            </a:r>
            <a:r>
              <a:rPr lang="en-US" altLang="ko-KR" dirty="0" smtClean="0">
                <a:solidFill>
                  <a:srgbClr val="0000FF"/>
                </a:solidFill>
              </a:rPr>
              <a:t>height</a:t>
            </a:r>
            <a:r>
              <a:rPr lang="en-US" altLang="ko-KR" dirty="0" smtClean="0"/>
              <a:t> of a binary tree that contains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dirty="0" smtClean="0">
                <a:solidFill>
                  <a:srgbClr val="0000FF"/>
                </a:solidFill>
              </a:rPr>
              <a:t> elements</a:t>
            </a:r>
            <a:r>
              <a:rPr lang="en-US" altLang="ko-KR" dirty="0" smtClean="0"/>
              <a:t>, </a:t>
            </a:r>
            <a:r>
              <a:rPr lang="en-US" altLang="ko-KR" i="1" dirty="0" smtClean="0">
                <a:ea typeface="휴먼매직체" pitchFamily="18" charset="-127"/>
              </a:rPr>
              <a:t>n</a:t>
            </a:r>
            <a:r>
              <a:rPr lang="en-US" altLang="ko-KR" dirty="0" smtClean="0">
                <a:ea typeface="휴먼매직체" pitchFamily="18" charset="-127"/>
              </a:rPr>
              <a:t> &gt;= 0</a:t>
            </a:r>
            <a:r>
              <a:rPr lang="en-US" altLang="ko-KR" dirty="0" smtClean="0"/>
              <a:t>, is </a:t>
            </a:r>
            <a:r>
              <a:rPr lang="en-US" altLang="ko-KR" u="sng" dirty="0" smtClean="0">
                <a:solidFill>
                  <a:srgbClr val="0000FF"/>
                </a:solidFill>
              </a:rPr>
              <a:t>at least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  <a:sym typeface="Symbol" panose="05050102010706020507" pitchFamily="18" charset="2"/>
              </a:rPr>
              <a:t>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(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log</a:t>
            </a:r>
            <a:r>
              <a:rPr lang="en-US" altLang="ko-KR" i="1" baseline="-25000" dirty="0" smtClean="0">
                <a:solidFill>
                  <a:srgbClr val="0000FF"/>
                </a:solidFill>
                <a:ea typeface="휴먼매직체" pitchFamily="18" charset="-127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(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+1))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  <a:sym typeface="Symbol" panose="05050102010706020507" pitchFamily="18" charset="2"/>
              </a:rPr>
              <a:t></a:t>
            </a:r>
            <a:r>
              <a:rPr lang="en-US" altLang="ko-KR" dirty="0" smtClean="0"/>
              <a:t> and </a:t>
            </a:r>
            <a:r>
              <a:rPr lang="en-US" altLang="ko-KR" u="sng" dirty="0" smtClean="0">
                <a:solidFill>
                  <a:srgbClr val="0000FF"/>
                </a:solidFill>
              </a:rPr>
              <a:t>at most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dirty="0" smtClean="0"/>
              <a:t>. 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93A12578-B966-4247-A8D1-3AB5A88BB347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15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81300"/>
            <a:ext cx="3792538" cy="2216150"/>
            <a:chOff x="776" y="2544"/>
            <a:chExt cx="2565" cy="1644"/>
          </a:xfrm>
        </p:grpSpPr>
        <p:pic>
          <p:nvPicPr>
            <p:cNvPr id="1741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544"/>
              <a:ext cx="1770" cy="1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 Box 6"/>
            <p:cNvSpPr txBox="1">
              <a:spLocks noChangeArrowheads="1"/>
            </p:cNvSpPr>
            <p:nvPr/>
          </p:nvSpPr>
          <p:spPr bwMode="auto">
            <a:xfrm>
              <a:off x="776" y="3893"/>
              <a:ext cx="256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latin typeface="Arial" panose="020B0604020202020204" pitchFamily="34" charset="0"/>
                  <a:ea typeface="휴먼매직체" pitchFamily="18" charset="-127"/>
                </a:rPr>
                <a:t>minimum number of elements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724400" y="3009900"/>
            <a:ext cx="3849688" cy="1978025"/>
            <a:chOff x="2976" y="2784"/>
            <a:chExt cx="2425" cy="1246"/>
          </a:xfrm>
        </p:grpSpPr>
        <p:pic>
          <p:nvPicPr>
            <p:cNvPr id="17415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" y="2784"/>
              <a:ext cx="2316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2976" y="3780"/>
              <a:ext cx="24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latin typeface="Arial" panose="020B0604020202020204" pitchFamily="34" charset="0"/>
                  <a:ea typeface="휴먼매직체" pitchFamily="18" charset="-127"/>
                </a:rPr>
                <a:t>maximum number of elements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Full Binary Tree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856662" cy="5427662"/>
          </a:xfrm>
        </p:spPr>
        <p:txBody>
          <a:bodyPr/>
          <a:lstStyle/>
          <a:p>
            <a:pPr marL="533400" indent="-533400" eaLnBrk="1" hangingPunct="1">
              <a:buSzTx/>
            </a:pP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full binary tree</a:t>
            </a:r>
            <a:r>
              <a:rPr lang="en-US" altLang="ko-KR" dirty="0" smtClean="0"/>
              <a:t> of height </a:t>
            </a:r>
            <a:r>
              <a:rPr lang="en-US" altLang="ko-KR" i="1" dirty="0" smtClean="0">
                <a:ea typeface="휴먼매직체" pitchFamily="18" charset="-127"/>
              </a:rPr>
              <a:t>h</a:t>
            </a:r>
            <a:r>
              <a:rPr lang="en-US" altLang="ko-KR" dirty="0" smtClean="0"/>
              <a:t> has exactly </a:t>
            </a:r>
            <a:r>
              <a:rPr lang="en-US" altLang="ko-KR" i="1" dirty="0" smtClean="0">
                <a:solidFill>
                  <a:srgbClr val="0000FF"/>
                </a:solidFill>
                <a:ea typeface="휴먼매직체" pitchFamily="18" charset="-127"/>
              </a:rPr>
              <a:t>2</a:t>
            </a:r>
            <a:r>
              <a:rPr lang="en-US" altLang="ko-KR" i="1" baseline="30000" dirty="0" smtClean="0">
                <a:solidFill>
                  <a:srgbClr val="0000FF"/>
                </a:solidFill>
                <a:ea typeface="휴먼매직체" pitchFamily="18" charset="-127"/>
              </a:rPr>
              <a:t>h</a:t>
            </a:r>
            <a:r>
              <a:rPr lang="en-US" altLang="ko-KR" dirty="0" smtClean="0">
                <a:solidFill>
                  <a:srgbClr val="0000FF"/>
                </a:solidFill>
                <a:ea typeface="휴먼매직체" pitchFamily="18" charset="-127"/>
              </a:rPr>
              <a:t>-1</a:t>
            </a:r>
            <a:r>
              <a:rPr lang="en-US" altLang="ko-KR" dirty="0" smtClean="0">
                <a:solidFill>
                  <a:srgbClr val="0000FF"/>
                </a:solidFill>
              </a:rPr>
              <a:t> nodes</a:t>
            </a:r>
            <a:r>
              <a:rPr lang="en-US" altLang="ko-KR" dirty="0" smtClean="0"/>
              <a:t>.</a:t>
            </a:r>
          </a:p>
          <a:p>
            <a:pPr marL="533400" indent="-533400" eaLnBrk="1" hangingPunct="1">
              <a:buSzTx/>
            </a:pPr>
            <a:r>
              <a:rPr lang="en-US" altLang="ko-KR" dirty="0" smtClean="0"/>
              <a:t>Numbering the nodes in a full binary tree</a:t>
            </a:r>
          </a:p>
          <a:p>
            <a:pPr marL="914400" lvl="1" indent="-457200" eaLnBrk="1" hangingPunct="1">
              <a:buSzTx/>
            </a:pPr>
            <a:r>
              <a:rPr lang="en-US" altLang="ko-KR" dirty="0" smtClean="0"/>
              <a:t>Number the nodes </a:t>
            </a:r>
            <a:r>
              <a:rPr lang="en-US" altLang="ko-KR" dirty="0" smtClean="0">
                <a:ea typeface="휴먼매직체" pitchFamily="18" charset="-127"/>
              </a:rPr>
              <a:t>1</a:t>
            </a:r>
            <a:r>
              <a:rPr lang="en-US" altLang="ko-KR" dirty="0" smtClean="0"/>
              <a:t> through </a:t>
            </a:r>
            <a:r>
              <a:rPr lang="en-US" altLang="ko-KR" i="1" dirty="0" smtClean="0">
                <a:ea typeface="휴먼매직체" pitchFamily="18" charset="-127"/>
              </a:rPr>
              <a:t>2</a:t>
            </a:r>
            <a:r>
              <a:rPr lang="en-US" altLang="ko-KR" i="1" baseline="30000" dirty="0" smtClean="0">
                <a:ea typeface="휴먼매직체" pitchFamily="18" charset="-127"/>
              </a:rPr>
              <a:t>h</a:t>
            </a:r>
            <a:r>
              <a:rPr lang="en-US" altLang="ko-KR" dirty="0" smtClean="0">
                <a:ea typeface="휴먼매직체" pitchFamily="18" charset="-127"/>
              </a:rPr>
              <a:t>-1</a:t>
            </a:r>
          </a:p>
          <a:p>
            <a:pPr marL="914400" lvl="1" indent="-457200" eaLnBrk="1" hangingPunct="1">
              <a:buSzTx/>
            </a:pPr>
            <a:r>
              <a:rPr lang="en-US" altLang="ko-KR" dirty="0" smtClean="0"/>
              <a:t>Number </a:t>
            </a:r>
            <a:r>
              <a:rPr lang="en-US" altLang="ko-KR" dirty="0" smtClean="0">
                <a:solidFill>
                  <a:srgbClr val="FF3300"/>
                </a:solidFill>
              </a:rPr>
              <a:t>by levels from top to bottom</a:t>
            </a:r>
          </a:p>
          <a:p>
            <a:pPr marL="914400" lvl="1" indent="-457200" eaLnBrk="1" hangingPunct="1">
              <a:buSzTx/>
            </a:pPr>
            <a:r>
              <a:rPr lang="en-US" altLang="ko-KR" dirty="0" smtClean="0"/>
              <a:t>Within a level, </a:t>
            </a:r>
            <a:r>
              <a:rPr lang="en-US" altLang="ko-KR" dirty="0" smtClean="0">
                <a:solidFill>
                  <a:srgbClr val="FF3300"/>
                </a:solidFill>
              </a:rPr>
              <a:t>number from left to </a:t>
            </a:r>
            <a:r>
              <a:rPr lang="en-US" altLang="ko-KR" dirty="0" smtClean="0">
                <a:solidFill>
                  <a:srgbClr val="FF3300"/>
                </a:solidFill>
              </a:rPr>
              <a:t>right</a:t>
            </a:r>
            <a:endParaRPr lang="en-US" altLang="ko-KR" dirty="0" smtClean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847276F2-29A2-49B2-BDF7-DFA16BC978A4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16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43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0438"/>
            <a:ext cx="5081588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3375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Node Number Property of Full Binary Tree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r>
              <a:rPr lang="en-US" altLang="ko-KR" smtClean="0"/>
              <a:t>Parent of node </a:t>
            </a:r>
            <a:r>
              <a:rPr lang="en-US" altLang="ko-KR" i="1" smtClean="0">
                <a:ea typeface="휴먼매직체" pitchFamily="18" charset="-127"/>
              </a:rPr>
              <a:t>i</a:t>
            </a:r>
            <a:r>
              <a:rPr lang="en-US" altLang="ko-KR" smtClean="0"/>
              <a:t> is node </a:t>
            </a:r>
            <a:r>
              <a:rPr lang="en-US" altLang="ko-KR" smtClean="0">
                <a:ea typeface="휴먼매직체" pitchFamily="18" charset="-127"/>
                <a:sym typeface="Symbol" panose="05050102010706020507" pitchFamily="18" charset="2"/>
              </a:rPr>
              <a:t></a:t>
            </a:r>
            <a:r>
              <a:rPr lang="en-US" altLang="ko-KR" smtClean="0">
                <a:ea typeface="휴먼매직체" pitchFamily="18" charset="-127"/>
              </a:rPr>
              <a:t>(i/2)</a:t>
            </a:r>
            <a:r>
              <a:rPr lang="en-US" altLang="ko-KR" smtClean="0">
                <a:ea typeface="휴먼매직체" pitchFamily="18" charset="-127"/>
                <a:sym typeface="Symbol" panose="05050102010706020507" pitchFamily="18" charset="2"/>
              </a:rPr>
              <a:t></a:t>
            </a:r>
            <a:r>
              <a:rPr lang="en-US" altLang="ko-KR" smtClean="0"/>
              <a:t>, unless </a:t>
            </a:r>
            <a:r>
              <a:rPr lang="en-US" altLang="ko-KR" smtClean="0">
                <a:ea typeface="휴먼매직체" pitchFamily="18" charset="-127"/>
              </a:rPr>
              <a:t>i</a:t>
            </a:r>
            <a:r>
              <a:rPr lang="en-US" altLang="ko-KR" smtClean="0"/>
              <a:t> = 1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Node 1 is the root and has no parent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DB95860D-69E8-4B0C-809E-857503404951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17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52513"/>
            <a:ext cx="4786313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33375"/>
            <a:ext cx="8534400" cy="6096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Node Number Property of Full Binary Tree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r>
              <a:rPr lang="en-US" altLang="ko-KR" smtClean="0"/>
              <a:t>Left child of node </a:t>
            </a:r>
            <a:r>
              <a:rPr lang="en-US" altLang="ko-KR" i="1" smtClean="0">
                <a:ea typeface="휴먼매직체" pitchFamily="18" charset="-127"/>
              </a:rPr>
              <a:t>i</a:t>
            </a:r>
            <a:r>
              <a:rPr lang="en-US" altLang="ko-KR" smtClean="0"/>
              <a:t> is node </a:t>
            </a:r>
            <a:r>
              <a:rPr lang="en-US" altLang="ko-KR" i="1" smtClean="0">
                <a:ea typeface="휴먼매직체" pitchFamily="18" charset="-127"/>
              </a:rPr>
              <a:t>2i</a:t>
            </a:r>
            <a:r>
              <a:rPr lang="en-US" altLang="ko-KR" smtClean="0"/>
              <a:t>, unless </a:t>
            </a:r>
            <a:r>
              <a:rPr lang="en-US" altLang="ko-KR" i="1" smtClean="0">
                <a:ea typeface="휴먼매직체" pitchFamily="18" charset="-127"/>
              </a:rPr>
              <a:t>2i &gt; n</a:t>
            </a:r>
            <a:r>
              <a:rPr lang="en-US" altLang="ko-KR" smtClean="0"/>
              <a:t>,</a:t>
            </a:r>
            <a:br>
              <a:rPr lang="en-US" altLang="ko-KR" smtClean="0"/>
            </a:br>
            <a:r>
              <a:rPr lang="en-US" altLang="ko-KR" smtClean="0"/>
              <a:t>where </a:t>
            </a:r>
            <a:r>
              <a:rPr lang="en-US" altLang="ko-KR" i="1" smtClean="0">
                <a:ea typeface="휴먼매직체" pitchFamily="18" charset="-127"/>
              </a:rPr>
              <a:t>n</a:t>
            </a:r>
            <a:r>
              <a:rPr lang="en-US" altLang="ko-KR" smtClean="0"/>
              <a:t> is the total number of nodes.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If </a:t>
            </a:r>
            <a:r>
              <a:rPr lang="en-US" altLang="ko-KR" i="1" smtClean="0">
                <a:ea typeface="휴먼매직체" pitchFamily="18" charset="-127"/>
              </a:rPr>
              <a:t>2i &gt; n</a:t>
            </a:r>
            <a:r>
              <a:rPr lang="en-US" altLang="ko-KR" smtClean="0"/>
              <a:t>, node</a:t>
            </a:r>
            <a:r>
              <a:rPr lang="en-US" altLang="ko-KR" i="1" smtClean="0"/>
              <a:t> i</a:t>
            </a:r>
            <a:r>
              <a:rPr lang="en-US" altLang="ko-KR" smtClean="0"/>
              <a:t> has no left child.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0B4EFED9-3495-4E6F-A1C9-E31CE45CEC43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18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52513"/>
            <a:ext cx="4786313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33375"/>
            <a:ext cx="8534400" cy="6096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Node Number Property of Full Binary Tree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r>
              <a:rPr lang="en-US" altLang="ko-KR" smtClean="0"/>
              <a:t>Right child of node </a:t>
            </a:r>
            <a:r>
              <a:rPr lang="en-US" altLang="ko-KR" i="1" smtClean="0">
                <a:ea typeface="휴먼매직체" pitchFamily="18" charset="-127"/>
              </a:rPr>
              <a:t>i</a:t>
            </a:r>
            <a:r>
              <a:rPr lang="en-US" altLang="ko-KR" smtClean="0"/>
              <a:t> is node </a:t>
            </a:r>
            <a:r>
              <a:rPr lang="en-US" altLang="ko-KR" i="1" smtClean="0">
                <a:ea typeface="휴먼매직체" pitchFamily="18" charset="-127"/>
              </a:rPr>
              <a:t>2i</a:t>
            </a:r>
            <a:r>
              <a:rPr lang="en-US" altLang="ko-KR" smtClean="0">
                <a:ea typeface="휴먼매직체" pitchFamily="18" charset="-127"/>
              </a:rPr>
              <a:t>+1</a:t>
            </a:r>
            <a:r>
              <a:rPr lang="en-US" altLang="ko-KR" smtClean="0"/>
              <a:t>, unless </a:t>
            </a:r>
            <a:r>
              <a:rPr lang="en-US" altLang="ko-KR" i="1" smtClean="0">
                <a:ea typeface="휴먼매직체" pitchFamily="18" charset="-127"/>
              </a:rPr>
              <a:t>2i</a:t>
            </a:r>
            <a:r>
              <a:rPr lang="en-US" altLang="ko-KR" smtClean="0">
                <a:ea typeface="휴먼매직체" pitchFamily="18" charset="-127"/>
              </a:rPr>
              <a:t>+1 &gt; </a:t>
            </a:r>
            <a:r>
              <a:rPr lang="en-US" altLang="ko-KR" i="1" smtClean="0">
                <a:ea typeface="휴먼매직체" pitchFamily="18" charset="-127"/>
              </a:rPr>
              <a:t>n</a:t>
            </a:r>
            <a:r>
              <a:rPr lang="en-US" altLang="ko-KR" smtClean="0"/>
              <a:t>,</a:t>
            </a:r>
            <a:br>
              <a:rPr lang="en-US" altLang="ko-KR" smtClean="0"/>
            </a:br>
            <a:r>
              <a:rPr lang="en-US" altLang="ko-KR" smtClean="0"/>
              <a:t>where </a:t>
            </a:r>
            <a:r>
              <a:rPr lang="en-US" altLang="ko-KR" smtClean="0">
                <a:ea typeface="휴먼매직체" pitchFamily="18" charset="-127"/>
              </a:rPr>
              <a:t>n</a:t>
            </a:r>
            <a:r>
              <a:rPr lang="en-US" altLang="ko-KR" smtClean="0"/>
              <a:t> is the total number of nodes.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If </a:t>
            </a:r>
            <a:r>
              <a:rPr lang="en-US" altLang="ko-KR" i="1" smtClean="0">
                <a:ea typeface="휴먼매직체" pitchFamily="18" charset="-127"/>
              </a:rPr>
              <a:t>2i+1 &gt; n</a:t>
            </a:r>
            <a:r>
              <a:rPr lang="en-US" altLang="ko-KR" smtClean="0"/>
              <a:t>, node</a:t>
            </a:r>
            <a:r>
              <a:rPr lang="en-US" altLang="ko-KR" i="1" smtClean="0"/>
              <a:t> </a:t>
            </a:r>
            <a:r>
              <a:rPr lang="en-US" altLang="ko-KR" i="1" smtClean="0">
                <a:ea typeface="휴먼매직체" pitchFamily="18" charset="-127"/>
              </a:rPr>
              <a:t>i</a:t>
            </a:r>
            <a:r>
              <a:rPr lang="en-US" altLang="ko-KR" smtClean="0"/>
              <a:t> has no right child.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E84A2C62-9BE3-4736-A037-22BCBF387A5B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19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52513"/>
            <a:ext cx="4484688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Linear Lists and Trees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00FF"/>
                </a:solidFill>
              </a:rPr>
              <a:t>Linear lists are useful for </a:t>
            </a:r>
            <a:r>
              <a:rPr lang="en-US" altLang="ko-KR" u="sng" dirty="0" smtClean="0">
                <a:solidFill>
                  <a:srgbClr val="0000FF"/>
                </a:solidFill>
              </a:rPr>
              <a:t>serially ordered</a:t>
            </a:r>
            <a:r>
              <a:rPr lang="en-US" altLang="ko-KR" dirty="0" smtClean="0">
                <a:solidFill>
                  <a:srgbClr val="0000FF"/>
                </a:solidFill>
              </a:rPr>
              <a:t> data</a:t>
            </a:r>
            <a:endParaRPr lang="en-US" altLang="ko-KR" dirty="0" smtClean="0"/>
          </a:p>
          <a:p>
            <a:pPr lvl="1" eaLnBrk="1" hangingPunct="1"/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(e</a:t>
            </a:r>
            <a:r>
              <a:rPr lang="en-US" altLang="ko-KR" baseline="-25000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,e</a:t>
            </a:r>
            <a:r>
              <a:rPr lang="en-US" altLang="ko-KR" baseline="-25000" dirty="0" smtClean="0">
                <a:latin typeface="휴먼매직체" pitchFamily="18" charset="-127"/>
                <a:ea typeface="휴먼매직체" pitchFamily="18" charset="-127"/>
              </a:rPr>
              <a:t>2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,e</a:t>
            </a:r>
            <a:r>
              <a:rPr lang="en-US" altLang="ko-KR" baseline="-25000" dirty="0" smtClean="0">
                <a:latin typeface="휴먼매직체" pitchFamily="18" charset="-127"/>
                <a:ea typeface="휴먼매직체" pitchFamily="18" charset="-127"/>
              </a:rPr>
              <a:t>3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</a:t>
            </a:r>
            <a:r>
              <a:rPr lang="en-US" altLang="ko-KR" dirty="0" smtClean="0">
                <a:ea typeface="휴먼매직체" pitchFamily="18" charset="-127"/>
              </a:rPr>
              <a:t>…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</a:t>
            </a:r>
            <a:r>
              <a:rPr lang="en-US" altLang="ko-KR" dirty="0" err="1" smtClean="0">
                <a:latin typeface="휴먼매직체" pitchFamily="18" charset="-127"/>
                <a:ea typeface="휴먼매직체" pitchFamily="18" charset="-127"/>
              </a:rPr>
              <a:t>e</a:t>
            </a:r>
            <a:r>
              <a:rPr lang="en-US" altLang="ko-KR" baseline="-25000" dirty="0" err="1" smtClean="0">
                <a:latin typeface="휴먼매직체" pitchFamily="18" charset="-127"/>
                <a:ea typeface="휴먼매직체" pitchFamily="18" charset="-127"/>
              </a:rPr>
              <a:t>n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)</a:t>
            </a:r>
          </a:p>
          <a:p>
            <a:pPr lvl="1" eaLnBrk="1" hangingPunct="1"/>
            <a:r>
              <a:rPr lang="en-US" altLang="ko-KR" dirty="0" smtClean="0"/>
              <a:t>Days of week</a:t>
            </a:r>
          </a:p>
          <a:p>
            <a:pPr lvl="1" eaLnBrk="1" hangingPunct="1"/>
            <a:r>
              <a:rPr lang="en-US" altLang="ko-KR" dirty="0" smtClean="0"/>
              <a:t>Months in a year</a:t>
            </a:r>
          </a:p>
          <a:p>
            <a:pPr lvl="1" eaLnBrk="1" hangingPunct="1"/>
            <a:r>
              <a:rPr lang="en-US" altLang="ko-KR" dirty="0" smtClean="0"/>
              <a:t>Students in a class</a:t>
            </a:r>
          </a:p>
          <a:p>
            <a:pPr eaLnBrk="1" hangingPunct="1"/>
            <a:r>
              <a:rPr lang="en-US" altLang="ko-KR" dirty="0" smtClean="0">
                <a:solidFill>
                  <a:srgbClr val="0000FF"/>
                </a:solidFill>
              </a:rPr>
              <a:t>Trees are useful for </a:t>
            </a:r>
            <a:r>
              <a:rPr lang="en-US" altLang="ko-KR" u="sng" dirty="0" smtClean="0">
                <a:solidFill>
                  <a:srgbClr val="0000FF"/>
                </a:solidFill>
              </a:rPr>
              <a:t>hierarchically ordered</a:t>
            </a:r>
            <a:r>
              <a:rPr lang="en-US" altLang="ko-KR" dirty="0" smtClean="0">
                <a:solidFill>
                  <a:srgbClr val="0000FF"/>
                </a:solidFill>
              </a:rPr>
              <a:t> data</a:t>
            </a:r>
          </a:p>
          <a:p>
            <a:pPr lvl="1" eaLnBrk="1" hangingPunct="1"/>
            <a:r>
              <a:rPr lang="en-US" altLang="ko-KR" dirty="0" smtClean="0"/>
              <a:t>Joe’s descendants</a:t>
            </a:r>
          </a:p>
          <a:p>
            <a:pPr lvl="1" eaLnBrk="1" hangingPunct="1"/>
            <a:r>
              <a:rPr lang="en-US" altLang="ko-KR" dirty="0" smtClean="0"/>
              <a:t>Corporate structure</a:t>
            </a:r>
          </a:p>
          <a:p>
            <a:pPr lvl="1" eaLnBrk="1" hangingPunct="1"/>
            <a:r>
              <a:rPr lang="en-US" altLang="ko-KR" dirty="0" smtClean="0"/>
              <a:t>Government Subdivisions</a:t>
            </a:r>
          </a:p>
          <a:p>
            <a:pPr lvl="1" eaLnBrk="1" hangingPunct="1"/>
            <a:r>
              <a:rPr lang="en-US" altLang="ko-KR" dirty="0" smtClean="0"/>
              <a:t>Software </a:t>
            </a:r>
            <a:r>
              <a:rPr lang="en-US" altLang="ko-KR" dirty="0" smtClean="0"/>
              <a:t>structure</a:t>
            </a:r>
            <a:endParaRPr lang="en-US" altLang="ko-KR" dirty="0" smtClean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F9F7A304-B539-4C9A-9D7B-AD96F1D74AD7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3058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Complete Binary Tree with N Nodes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125538"/>
            <a:ext cx="8928100" cy="5427662"/>
          </a:xfrm>
        </p:spPr>
        <p:txBody>
          <a:bodyPr/>
          <a:lstStyle/>
          <a:p>
            <a:pPr marL="533400" indent="-533400" eaLnBrk="1" hangingPunct="1">
              <a:buSzTx/>
            </a:pPr>
            <a:r>
              <a:rPr lang="en-US" altLang="ko-KR" smtClean="0"/>
              <a:t>Start with a full binary tree that has at least </a:t>
            </a:r>
            <a:r>
              <a:rPr lang="en-US" altLang="ko-KR" i="1" smtClean="0">
                <a:ea typeface="휴먼매직체" pitchFamily="18" charset="-127"/>
              </a:rPr>
              <a:t>n</a:t>
            </a:r>
            <a:r>
              <a:rPr lang="en-US" altLang="ko-KR" i="1" smtClean="0"/>
              <a:t> </a:t>
            </a:r>
            <a:r>
              <a:rPr lang="en-US" altLang="ko-KR" smtClean="0"/>
              <a:t>nodes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Number the nodes as described earlier.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The binary tree defined by the nodes numbered 1 through </a:t>
            </a:r>
            <a:r>
              <a:rPr lang="en-US" altLang="ko-KR" i="1" smtClean="0">
                <a:ea typeface="휴먼매직체" pitchFamily="18" charset="-127"/>
              </a:rPr>
              <a:t>n</a:t>
            </a:r>
            <a:r>
              <a:rPr lang="en-US" altLang="ko-KR" smtClean="0"/>
              <a:t> is the </a:t>
            </a:r>
            <a:r>
              <a:rPr lang="en-US" altLang="ko-KR" i="1" smtClean="0">
                <a:solidFill>
                  <a:srgbClr val="0000FF"/>
                </a:solidFill>
                <a:ea typeface="휴먼매직체" pitchFamily="18" charset="-127"/>
              </a:rPr>
              <a:t>n</a:t>
            </a:r>
            <a:r>
              <a:rPr lang="en-US" altLang="ko-KR" smtClean="0">
                <a:solidFill>
                  <a:srgbClr val="0000FF"/>
                </a:solidFill>
              </a:rPr>
              <a:t>-node complete binary tree</a:t>
            </a:r>
            <a:r>
              <a:rPr lang="en-US" altLang="ko-KR" smtClean="0"/>
              <a:t>.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A full binary tree is a special case of a complete binary tree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See Figure 11.7 for </a:t>
            </a:r>
            <a:r>
              <a:rPr lang="en-US" altLang="ko-KR" u="sng" smtClean="0">
                <a:solidFill>
                  <a:srgbClr val="0000FF"/>
                </a:solidFill>
              </a:rPr>
              <a:t>complete</a:t>
            </a:r>
            <a:r>
              <a:rPr lang="en-US" altLang="ko-KR" smtClean="0"/>
              <a:t> binary tree examples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See Figure 11.8 for </a:t>
            </a:r>
            <a:r>
              <a:rPr lang="en-US" altLang="ko-KR" u="sng" smtClean="0">
                <a:solidFill>
                  <a:srgbClr val="0000FF"/>
                </a:solidFill>
              </a:rPr>
              <a:t>incomplete</a:t>
            </a:r>
            <a:r>
              <a:rPr lang="en-US" altLang="ko-KR" smtClean="0"/>
              <a:t> binary tree examples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2AD30997-0388-4BF6-9991-36BF0CB51EE6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20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Example of Complete Binary Tree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r>
              <a:rPr lang="en-US" altLang="ko-KR" dirty="0" smtClean="0"/>
              <a:t>Complete binary tree with 10 nodes.</a:t>
            </a:r>
          </a:p>
          <a:p>
            <a:pPr marL="533400" indent="-533400" eaLnBrk="1" hangingPunct="1">
              <a:buSzTx/>
            </a:pPr>
            <a:r>
              <a:rPr lang="en-US" altLang="ko-KR" dirty="0" smtClean="0"/>
              <a:t>Same node number properties (as in full binary tree) also hold here.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5897EA3F-CD3E-4458-A303-3DEBEFFDD86E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21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48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96975"/>
            <a:ext cx="42386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Binary Tree Representation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r>
              <a:rPr lang="en-US" altLang="ko-KR" smtClean="0"/>
              <a:t>Array representation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Linked representation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9AA804EA-98D5-4E58-8110-A4DBB13817A1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22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3058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Array Representation of Binary Tree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r>
              <a:rPr lang="en-US" altLang="ko-KR" smtClean="0"/>
              <a:t>The binary tree is represented in an array by storing each element at the array position corresponding to the number assigned to it.</a:t>
            </a: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B9CFADBC-1B28-48FD-8D12-3D96328887D6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23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420938"/>
            <a:ext cx="6781800" cy="3248025"/>
            <a:chOff x="1626" y="2352"/>
            <a:chExt cx="2358" cy="1632"/>
          </a:xfrm>
        </p:grpSpPr>
        <p:pic>
          <p:nvPicPr>
            <p:cNvPr id="2560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" y="2451"/>
              <a:ext cx="2358" cy="1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2544" y="235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Incomplete Binary Trees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84981" y="2221795"/>
            <a:ext cx="7886700" cy="4351338"/>
          </a:xfrm>
        </p:spPr>
        <p:txBody>
          <a:bodyPr/>
          <a:lstStyle/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endParaRPr lang="en-US" altLang="ko-KR" dirty="0" smtClean="0"/>
          </a:p>
          <a:p>
            <a:pPr marL="533400" indent="-533400" eaLnBrk="1" hangingPunct="1">
              <a:buSzTx/>
            </a:pPr>
            <a:r>
              <a:rPr lang="en-US" altLang="ko-KR" dirty="0" smtClean="0"/>
              <a:t>Complete binary tree with some missing elements</a:t>
            </a: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B7721951-9CCA-4F3D-8C92-0DA8E4A6FE93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24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356" y="1140074"/>
            <a:ext cx="6600825" cy="4124325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Right-Skewed Binary Tree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endParaRPr lang="en-US" altLang="ko-KR" smtClean="0"/>
          </a:p>
          <a:p>
            <a:pPr marL="533400" indent="-533400" eaLnBrk="1" hangingPunct="1">
              <a:buSzTx/>
            </a:pPr>
            <a:r>
              <a:rPr lang="en-US" altLang="ko-KR" smtClean="0"/>
              <a:t>An </a:t>
            </a:r>
            <a:r>
              <a:rPr lang="en-US" altLang="ko-KR" i="1" smtClean="0">
                <a:ea typeface="휴먼매직체" pitchFamily="18" charset="-127"/>
              </a:rPr>
              <a:t>n</a:t>
            </a:r>
            <a:r>
              <a:rPr lang="en-US" altLang="ko-KR" smtClean="0"/>
              <a:t> node binary tree needs an array whose length is between </a:t>
            </a:r>
            <a:r>
              <a:rPr lang="en-US" altLang="ko-KR" b="1" i="1" smtClean="0">
                <a:ea typeface="휴먼매직체" pitchFamily="18" charset="-127"/>
              </a:rPr>
              <a:t>n+1</a:t>
            </a:r>
            <a:r>
              <a:rPr lang="en-US" altLang="ko-KR" smtClean="0"/>
              <a:t> and </a:t>
            </a:r>
            <a:r>
              <a:rPr lang="en-US" altLang="ko-KR" b="1" i="1" smtClean="0">
                <a:ea typeface="휴먼매직체" pitchFamily="18" charset="-127"/>
              </a:rPr>
              <a:t>2</a:t>
            </a:r>
            <a:r>
              <a:rPr lang="en-US" altLang="ko-KR" b="1" i="1" baseline="30000" smtClean="0">
                <a:ea typeface="휴먼매직체" pitchFamily="18" charset="-127"/>
              </a:rPr>
              <a:t>n</a:t>
            </a:r>
            <a:r>
              <a:rPr lang="en-US" altLang="ko-KR" smtClean="0"/>
              <a:t>.</a:t>
            </a:r>
          </a:p>
          <a:p>
            <a:pPr marL="533400" indent="-533400" eaLnBrk="1" hangingPunct="1">
              <a:buSzTx/>
            </a:pPr>
            <a:r>
              <a:rPr lang="en-US" altLang="ko-KR" smtClean="0"/>
              <a:t>Right-skewed binary tree wastes the most space</a:t>
            </a:r>
          </a:p>
          <a:p>
            <a:pPr marL="533400" indent="-533400" eaLnBrk="1" hangingPunct="1">
              <a:buSzTx/>
            </a:pPr>
            <a:r>
              <a:rPr lang="en-US" altLang="ko-KR" smtClean="0">
                <a:solidFill>
                  <a:srgbClr val="FF3300"/>
                </a:solidFill>
              </a:rPr>
              <a:t>What about left-skewed binary tree?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53403C3A-E99B-4775-91B5-D36C467B628F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25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52513"/>
            <a:ext cx="6324600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Linked Representation of Binary Tree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SzTx/>
            </a:pPr>
            <a:r>
              <a:rPr lang="en-US" altLang="ko-KR" dirty="0" smtClean="0"/>
              <a:t>The most popular way to present a binary tree</a:t>
            </a:r>
          </a:p>
          <a:p>
            <a:pPr marL="533400" indent="-533400" eaLnBrk="1" hangingPunct="1">
              <a:buSzTx/>
            </a:pPr>
            <a:r>
              <a:rPr lang="en-US" altLang="ko-KR" dirty="0" smtClean="0"/>
              <a:t>Each element is represented by a node that has two link fields (</a:t>
            </a:r>
            <a:r>
              <a:rPr lang="en-US" altLang="ko-KR" dirty="0" err="1" smtClean="0">
                <a:solidFill>
                  <a:srgbClr val="0000FF"/>
                </a:solidFill>
              </a:rPr>
              <a:t>leftChild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solidFill>
                  <a:srgbClr val="0000FF"/>
                </a:solidFill>
              </a:rPr>
              <a:t>rightChild</a:t>
            </a:r>
            <a:r>
              <a:rPr lang="en-US" altLang="ko-KR" dirty="0" smtClean="0"/>
              <a:t>) plus an </a:t>
            </a:r>
            <a:r>
              <a:rPr lang="en-US" altLang="ko-KR" dirty="0" smtClean="0">
                <a:solidFill>
                  <a:srgbClr val="0000FF"/>
                </a:solidFill>
              </a:rPr>
              <a:t>element</a:t>
            </a:r>
            <a:r>
              <a:rPr lang="en-US" altLang="ko-KR" dirty="0" smtClean="0"/>
              <a:t> field </a:t>
            </a:r>
            <a:r>
              <a:rPr lang="en-US" altLang="ko-KR" dirty="0" smtClean="0"/>
              <a:t>Each </a:t>
            </a:r>
            <a:r>
              <a:rPr lang="en-US" altLang="ko-KR" dirty="0" smtClean="0"/>
              <a:t>binary tree node is represented as an object whose data type is </a:t>
            </a:r>
            <a:r>
              <a:rPr lang="en-US" altLang="ko-KR" dirty="0" err="1" smtClean="0">
                <a:ea typeface="휴먼매직체" pitchFamily="18" charset="-127"/>
              </a:rPr>
              <a:t>binaryTreeNode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space required by an </a:t>
            </a:r>
            <a:r>
              <a:rPr lang="en-US" altLang="ko-KR" i="1" dirty="0" smtClean="0">
                <a:ea typeface="휴먼매직체" pitchFamily="18" charset="-127"/>
              </a:rPr>
              <a:t>n</a:t>
            </a:r>
            <a:r>
              <a:rPr lang="en-US" altLang="ko-KR" dirty="0" smtClean="0"/>
              <a:t> node binary tree is</a:t>
            </a:r>
            <a:br>
              <a:rPr lang="en-US" altLang="ko-KR" dirty="0" smtClean="0"/>
            </a:br>
            <a:r>
              <a:rPr lang="en-US" altLang="ko-KR" i="1" dirty="0" smtClean="0">
                <a:ea typeface="휴먼매직체" pitchFamily="18" charset="-127"/>
              </a:rPr>
              <a:t>n *</a:t>
            </a:r>
            <a:r>
              <a:rPr lang="en-US" altLang="ko-KR" dirty="0" smtClean="0">
                <a:ea typeface="휴먼매직체" pitchFamily="18" charset="-127"/>
              </a:rPr>
              <a:t> </a:t>
            </a:r>
            <a:r>
              <a:rPr lang="en-US" altLang="ko-KR" dirty="0" err="1" smtClean="0">
                <a:ea typeface="휴먼매직체" pitchFamily="18" charset="-127"/>
              </a:rPr>
              <a:t>sizeof</a:t>
            </a:r>
            <a:r>
              <a:rPr lang="en-US" altLang="ko-KR" dirty="0" smtClean="0">
                <a:ea typeface="휴먼매직체" pitchFamily="18" charset="-127"/>
              </a:rPr>
              <a:t>(</a:t>
            </a:r>
            <a:r>
              <a:rPr lang="en-US" altLang="ko-KR" dirty="0" err="1" smtClean="0">
                <a:ea typeface="휴먼매직체" pitchFamily="18" charset="-127"/>
              </a:rPr>
              <a:t>binaryTreeNode</a:t>
            </a:r>
            <a:r>
              <a:rPr lang="en-US" altLang="ko-KR" dirty="0" smtClean="0">
                <a:ea typeface="휴먼매직체" pitchFamily="18" charset="-127"/>
              </a:rPr>
              <a:t>)</a:t>
            </a:r>
            <a:endParaRPr lang="en-US" altLang="ko-KR" dirty="0" smtClean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7E3B6B03-D52D-40AE-AE7D-3655592D61BD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26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ko-KR" smtClean="0"/>
              <a:t>Linked Representation of Binary Tree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DECFC2FA-1D1D-498E-863A-3460DA3C311F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27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532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92250"/>
            <a:ext cx="6858000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Node Class For Linked Binary Tree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template&lt;class T&gt;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class binaryTreeNode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private: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T element;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binaryTreeNode&lt;T&gt; *leftChild, *rightChild;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public:						</a:t>
            </a:r>
            <a:r>
              <a:rPr lang="en-US" altLang="ko-KR" sz="2000" b="1" smtClean="0">
                <a:solidFill>
                  <a:srgbClr val="0000FF"/>
                </a:solidFill>
              </a:rPr>
              <a:t>// 3 constructors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binaryTreeNode() { leftChild = rightChild = NULL; } </a:t>
            </a:r>
            <a:r>
              <a:rPr lang="en-US" altLang="ko-KR" sz="2000" b="1" smtClean="0">
                <a:solidFill>
                  <a:srgbClr val="0000FF"/>
                </a:solidFill>
              </a:rPr>
              <a:t>// no params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binaryTreeNode(const T&amp; theElement) {	</a:t>
            </a:r>
            <a:r>
              <a:rPr lang="en-US" altLang="ko-KR" sz="2000" b="1" smtClean="0">
                <a:solidFill>
                  <a:srgbClr val="0000FF"/>
                </a:solidFill>
              </a:rPr>
              <a:t>// element param only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	element = theElement; leftChild = rightChild = NULL;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binaryTreeNode(const T&amp; theElement, binaryTreeNode *l,  			binaryTreeNode *r) {	</a:t>
            </a:r>
            <a:r>
              <a:rPr lang="en-US" altLang="ko-KR" sz="2000" b="1" smtClean="0">
                <a:solidFill>
                  <a:srgbClr val="0000FF"/>
                </a:solidFill>
              </a:rPr>
              <a:t>// element + links params</a:t>
            </a:r>
            <a:endParaRPr lang="en-US" altLang="ko-KR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	 element = theElement; leftChild = l; rightChild = r; </a:t>
            </a:r>
            <a:endParaRPr lang="en-US" altLang="ko-KR" sz="20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2000" b="1" smtClean="0"/>
              <a:t>}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58E79BC3-AAE3-4F78-8ABC-C0466D1FF338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28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4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4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4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4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4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4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4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4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68336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Common Binary Tree Operations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375650" cy="5503862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Determine the height</a:t>
            </a:r>
          </a:p>
          <a:p>
            <a:pPr eaLnBrk="1" hangingPunct="1"/>
            <a:r>
              <a:rPr lang="en-US" altLang="ko-KR" dirty="0" smtClean="0"/>
              <a:t>Determine the number of nodes</a:t>
            </a:r>
          </a:p>
          <a:p>
            <a:pPr eaLnBrk="1" hangingPunct="1"/>
            <a:r>
              <a:rPr lang="en-US" altLang="ko-KR" dirty="0" smtClean="0"/>
              <a:t>Make a copy</a:t>
            </a:r>
          </a:p>
          <a:p>
            <a:pPr eaLnBrk="1" hangingPunct="1"/>
            <a:r>
              <a:rPr lang="en-US" altLang="ko-KR" dirty="0" smtClean="0"/>
              <a:t>Determine if two binary trees are identical</a:t>
            </a:r>
          </a:p>
          <a:p>
            <a:pPr eaLnBrk="1" hangingPunct="1"/>
            <a:r>
              <a:rPr lang="en-US" altLang="ko-KR" dirty="0" smtClean="0"/>
              <a:t>Display the binary tree</a:t>
            </a:r>
          </a:p>
          <a:p>
            <a:pPr eaLnBrk="1" hangingPunct="1"/>
            <a:r>
              <a:rPr lang="en-US" altLang="ko-KR" dirty="0" smtClean="0"/>
              <a:t>Delete a tree</a:t>
            </a:r>
          </a:p>
          <a:p>
            <a:pPr eaLnBrk="1" hangingPunct="1"/>
            <a:r>
              <a:rPr lang="en-US" altLang="ko-KR" dirty="0" smtClean="0"/>
              <a:t>If it is an expression tree, evaluate the expression</a:t>
            </a:r>
          </a:p>
          <a:p>
            <a:pPr eaLnBrk="1" hangingPunct="1"/>
            <a:r>
              <a:rPr lang="en-US" altLang="ko-KR" dirty="0" smtClean="0"/>
              <a:t>If it is an expression tree, obtain the parenthesized form of the expression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A78AE635-1E15-4BBF-8DAB-E8E36F2F5959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29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Joe’s Descendants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E0471362-5D2D-4884-A0AA-DB5FAD0DC9B2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07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125538"/>
            <a:ext cx="6429375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179388" y="5445125"/>
            <a:ext cx="87137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ko-KR" b="1">
                <a:solidFill>
                  <a:srgbClr val="FF3300"/>
                </a:solidFill>
                <a:latin typeface="Arial" panose="020B0604020202020204" pitchFamily="34" charset="0"/>
              </a:rPr>
              <a:t>What are other examples of hierarchically ordered data?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6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pPr eaLnBrk="1" hangingPunct="1"/>
            <a:r>
              <a:rPr lang="en-US" altLang="ko-KR" smtClean="0"/>
              <a:t>Binary Tree Traversal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25538"/>
            <a:ext cx="8240713" cy="4381500"/>
          </a:xfrm>
        </p:spPr>
        <p:txBody>
          <a:bodyPr/>
          <a:lstStyle/>
          <a:p>
            <a:pPr eaLnBrk="1" hangingPunct="1"/>
            <a:r>
              <a:rPr lang="en-US" altLang="ko-KR" smtClean="0"/>
              <a:t>Many binary tree operations are done by performing a </a:t>
            </a:r>
            <a:r>
              <a:rPr lang="en-US" altLang="ko-KR" b="1" u="sng" smtClean="0">
                <a:solidFill>
                  <a:srgbClr val="FF3300"/>
                </a:solidFill>
              </a:rPr>
              <a:t>traversal</a:t>
            </a:r>
            <a:r>
              <a:rPr lang="en-US" altLang="ko-KR" smtClean="0"/>
              <a:t> of the binary tree</a:t>
            </a:r>
          </a:p>
          <a:p>
            <a:pPr eaLnBrk="1" hangingPunct="1"/>
            <a:r>
              <a:rPr lang="en-US" altLang="ko-KR" smtClean="0"/>
              <a:t>In a traversal, each element of the binary tree is </a:t>
            </a:r>
            <a:r>
              <a:rPr lang="en-US" altLang="ko-KR" b="1" smtClean="0">
                <a:solidFill>
                  <a:srgbClr val="0000FF"/>
                </a:solidFill>
              </a:rPr>
              <a:t>visited</a:t>
            </a:r>
            <a:r>
              <a:rPr lang="en-US" altLang="ko-KR" smtClean="0">
                <a:solidFill>
                  <a:srgbClr val="0000FF"/>
                </a:solidFill>
              </a:rPr>
              <a:t> exactly once</a:t>
            </a:r>
            <a:endParaRPr lang="en-US" altLang="ko-KR" smtClean="0"/>
          </a:p>
          <a:p>
            <a:pPr eaLnBrk="1" hangingPunct="1"/>
            <a:r>
              <a:rPr lang="en-US" altLang="ko-KR" smtClean="0"/>
              <a:t>During the visit of an element, all actions (make a copy, display, evaluate the operator, etc.) with respect to this element are taken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4A2B243C-43E6-4FBA-9B24-1CC3FB29B9D6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30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Binary Tree Traversal Methods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25538"/>
            <a:ext cx="8599488" cy="5503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smtClean="0">
                <a:solidFill>
                  <a:srgbClr val="0000FF"/>
                </a:solidFill>
              </a:rPr>
              <a:t>Preorder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mtClean="0"/>
              <a:t>The root of the subtree is processed first before going into the left then right subtree (</a:t>
            </a:r>
            <a:r>
              <a:rPr lang="en-US" altLang="ko-KR" smtClean="0">
                <a:solidFill>
                  <a:srgbClr val="FF3300"/>
                </a:solidFill>
              </a:rPr>
              <a:t>root, left, right</a:t>
            </a:r>
            <a:r>
              <a:rPr lang="en-US" altLang="ko-KR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>
                <a:solidFill>
                  <a:srgbClr val="0000FF"/>
                </a:solidFill>
              </a:rPr>
              <a:t>Inorder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mtClean="0"/>
              <a:t>After the complete processing of the left subtree the root is processed followed by the processing of the complete right subtree (</a:t>
            </a:r>
            <a:r>
              <a:rPr lang="en-US" altLang="ko-KR" smtClean="0">
                <a:solidFill>
                  <a:srgbClr val="FF3300"/>
                </a:solidFill>
              </a:rPr>
              <a:t>left, root, right</a:t>
            </a:r>
            <a:r>
              <a:rPr lang="en-US" altLang="ko-KR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>
                <a:solidFill>
                  <a:srgbClr val="0000FF"/>
                </a:solidFill>
              </a:rPr>
              <a:t>Postorder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mtClean="0"/>
              <a:t>The root is processed only after the complete processing of the left and right subtree (</a:t>
            </a:r>
            <a:r>
              <a:rPr lang="en-US" altLang="ko-KR" smtClean="0">
                <a:solidFill>
                  <a:srgbClr val="FF3300"/>
                </a:solidFill>
              </a:rPr>
              <a:t>left, right, root</a:t>
            </a:r>
            <a:r>
              <a:rPr lang="en-US" altLang="ko-KR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>
                <a:solidFill>
                  <a:srgbClr val="0000FF"/>
                </a:solidFill>
              </a:rPr>
              <a:t>Level order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mtClean="0"/>
              <a:t>The tree is processed by levels. So first all nodes on level i are processed from left to right before the first node of level i+1 is visited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E2B1C110-BD28-49D3-9D63-D89DA0EC6E0B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31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035049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Preorder Example (visit = print)</a:t>
            </a:r>
          </a:p>
        </p:txBody>
      </p:sp>
      <p:sp>
        <p:nvSpPr>
          <p:cNvPr id="35942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4876800"/>
            <a:ext cx="8534400" cy="719138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3200" smtClean="0">
                <a:solidFill>
                  <a:srgbClr val="FF3300"/>
                </a:solidFill>
              </a:rPr>
              <a:t>		a   b   d   g   h   e   i   c   f   j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52E9DF54-11A3-4969-B156-09AC25CC591A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32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5844" name="Picture 4" descr="tree-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674211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Preorder of Expression Tree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325938"/>
            <a:ext cx="8534400" cy="13573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3200" smtClean="0"/>
              <a:t>		</a:t>
            </a:r>
            <a:r>
              <a:rPr lang="en-US" altLang="ko-KR" sz="3200" smtClean="0">
                <a:solidFill>
                  <a:srgbClr val="FF0000"/>
                </a:solidFill>
              </a:rPr>
              <a:t>/   *   +   a   b   -   c   d   +   e   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3200" smtClean="0"/>
              <a:t>		Gives </a:t>
            </a:r>
            <a:r>
              <a:rPr lang="en-US" altLang="ko-KR" sz="3200" smtClean="0">
                <a:solidFill>
                  <a:srgbClr val="0000FF"/>
                </a:solidFill>
              </a:rPr>
              <a:t>prefix</a:t>
            </a:r>
            <a:r>
              <a:rPr lang="en-US" altLang="ko-KR" sz="3200" smtClean="0"/>
              <a:t> form of expression.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4A7FC4F4-76D1-4210-9641-4151569847B2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33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60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52513"/>
            <a:ext cx="655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Inorder Example (visit = print)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35646E38-1BE8-47B9-836C-03A3863E0769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34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381000" y="50292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ko-KR" sz="3200">
                <a:solidFill>
                  <a:srgbClr val="FF3300"/>
                </a:solidFill>
                <a:latin typeface="Arial" panose="020B0604020202020204" pitchFamily="34" charset="0"/>
              </a:rPr>
              <a:t>		g   d   h   b   e   i   a   f   j   c</a:t>
            </a:r>
          </a:p>
        </p:txBody>
      </p:sp>
      <p:pic>
        <p:nvPicPr>
          <p:cNvPr id="38917" name="Picture 8" descr="tree-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674211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Inorder by Projection (Squishing)</a:t>
            </a:r>
          </a:p>
        </p:txBody>
      </p:sp>
      <p:pic>
        <p:nvPicPr>
          <p:cNvPr id="3778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470025"/>
            <a:ext cx="7086600" cy="4210050"/>
          </a:xfrm>
          <a:noFill/>
        </p:spPr>
      </p:pic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D705365C-D512-431E-B307-5966F8041444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35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Inorder of Expression Tree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716338"/>
            <a:ext cx="8534400" cy="2592387"/>
          </a:xfrm>
        </p:spPr>
        <p:txBody>
          <a:bodyPr/>
          <a:lstStyle/>
          <a:p>
            <a:pPr eaLnBrk="1" hangingPunct="1"/>
            <a:r>
              <a:rPr lang="en-US" altLang="ko-KR" smtClean="0"/>
              <a:t>Gives </a:t>
            </a:r>
            <a:r>
              <a:rPr lang="en-US" altLang="ko-KR" smtClean="0">
                <a:solidFill>
                  <a:srgbClr val="0000FF"/>
                </a:solidFill>
              </a:rPr>
              <a:t>infix</a:t>
            </a:r>
            <a:r>
              <a:rPr lang="en-US" altLang="ko-KR" smtClean="0"/>
              <a:t> form of expression, which is how we normally write math expressions.  </a:t>
            </a:r>
            <a:r>
              <a:rPr lang="en-US" altLang="ko-KR" smtClean="0">
                <a:solidFill>
                  <a:srgbClr val="FF3300"/>
                </a:solidFill>
              </a:rPr>
              <a:t>What about parentheses?</a:t>
            </a:r>
          </a:p>
          <a:p>
            <a:pPr eaLnBrk="1" hangingPunct="1"/>
            <a:r>
              <a:rPr lang="en-US" altLang="ko-KR" smtClean="0"/>
              <a:t>See Program 11.6 for parenthesized infix form</a:t>
            </a:r>
          </a:p>
          <a:p>
            <a:pPr eaLnBrk="1" hangingPunct="1"/>
            <a:r>
              <a:rPr lang="en-US" altLang="ko-KR" smtClean="0">
                <a:solidFill>
                  <a:srgbClr val="FF3300"/>
                </a:solidFill>
              </a:rPr>
              <a:t>Fully parenthesized output of the above tree?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8AB3A33B-65E0-4D09-8B8B-DF3365E11D8E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36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645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25538"/>
            <a:ext cx="67056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Postorder Example (visit = print)</a:t>
            </a: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0B087303-7D54-4233-81AF-F2E392617135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37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381000" y="4783138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ko-KR" sz="3200">
                <a:solidFill>
                  <a:srgbClr val="FF3300"/>
                </a:solidFill>
                <a:latin typeface="Arial" panose="020B0604020202020204" pitchFamily="34" charset="0"/>
              </a:rPr>
              <a:t>		g   h   d   i   e   b   j   f   c   a</a:t>
            </a:r>
          </a:p>
        </p:txBody>
      </p:sp>
      <p:pic>
        <p:nvPicPr>
          <p:cNvPr id="43013" name="Picture 9" descr="tree-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5538"/>
            <a:ext cx="674211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pPr eaLnBrk="1" hangingPunct="1"/>
            <a:r>
              <a:rPr lang="en-US" altLang="ko-KR" dirty="0" err="1" smtClean="0"/>
              <a:t>Postorder</a:t>
            </a:r>
            <a:r>
              <a:rPr lang="en-US" altLang="ko-KR" dirty="0" smtClean="0"/>
              <a:t> of Expression Tree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z="3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3200" smtClean="0"/>
              <a:t>		</a:t>
            </a:r>
            <a:r>
              <a:rPr lang="en-US" altLang="ko-KR" sz="3200" smtClean="0">
                <a:solidFill>
                  <a:srgbClr val="FF0000"/>
                </a:solidFill>
              </a:rPr>
              <a:t>a   b   +   c   d   -   *   e   f   +   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3200" smtClean="0"/>
              <a:t>		Gives </a:t>
            </a:r>
            <a:r>
              <a:rPr lang="en-US" altLang="ko-KR" sz="3200" smtClean="0">
                <a:solidFill>
                  <a:srgbClr val="0000FF"/>
                </a:solidFill>
              </a:rPr>
              <a:t>postfix</a:t>
            </a:r>
            <a:r>
              <a:rPr lang="en-US" altLang="ko-KR" sz="3200" smtClean="0"/>
              <a:t> form of expression.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D0AA1D4C-08EF-4BE7-B547-DC9960A438A4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38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676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25538"/>
            <a:ext cx="7010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Level Order </a:t>
            </a:r>
            <a:r>
              <a:rPr lang="en-US" altLang="ko-KR" dirty="0" smtClean="0"/>
              <a:t>Traversal</a:t>
            </a:r>
            <a:r>
              <a:rPr lang="tr-TR" altLang="ko-KR" dirty="0" smtClean="0"/>
              <a:t> (</a:t>
            </a:r>
            <a:r>
              <a:rPr lang="tr-TR" altLang="ko-KR" dirty="0" err="1" smtClean="0"/>
              <a:t>Brth</a:t>
            </a:r>
            <a:endParaRPr lang="en-US" altLang="ko-KR" dirty="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25538"/>
            <a:ext cx="8534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sz="2400" dirty="0" smtClean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280638EC-DDC5-4A63-A6EC-06A07C87654E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39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Definition of Tree</a:t>
            </a:r>
          </a:p>
        </p:txBody>
      </p:sp>
      <p:sp>
        <p:nvSpPr>
          <p:cNvPr id="3328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 </a:t>
            </a:r>
            <a:r>
              <a:rPr lang="en-US" altLang="ko-KR" smtClean="0">
                <a:solidFill>
                  <a:srgbClr val="0000FF"/>
                </a:solidFill>
              </a:rPr>
              <a:t>tree</a:t>
            </a:r>
            <a:r>
              <a:rPr lang="en-US" altLang="ko-KR" smtClean="0"/>
              <a:t> </a:t>
            </a:r>
            <a:r>
              <a:rPr lang="en-US" altLang="ko-KR" i="1" smtClean="0">
                <a:ea typeface="휴먼매직체" pitchFamily="18" charset="-127"/>
              </a:rPr>
              <a:t>t</a:t>
            </a:r>
            <a:r>
              <a:rPr lang="en-US" altLang="ko-KR" smtClean="0"/>
              <a:t> is a finite nonempty set of elements</a:t>
            </a:r>
          </a:p>
          <a:p>
            <a:pPr eaLnBrk="1" hangingPunct="1"/>
            <a:r>
              <a:rPr lang="en-US" altLang="ko-KR" smtClean="0"/>
              <a:t>One of these elements is called the </a:t>
            </a:r>
            <a:r>
              <a:rPr lang="en-US" altLang="ko-KR" smtClean="0">
                <a:solidFill>
                  <a:srgbClr val="0000FF"/>
                </a:solidFill>
              </a:rPr>
              <a:t>root</a:t>
            </a:r>
          </a:p>
          <a:p>
            <a:pPr eaLnBrk="1" hangingPunct="1"/>
            <a:r>
              <a:rPr lang="en-US" altLang="ko-KR" smtClean="0"/>
              <a:t>The remaining elements, if any, are partitioned into trees, which are called the </a:t>
            </a:r>
            <a:r>
              <a:rPr lang="en-US" altLang="ko-KR" smtClean="0">
                <a:solidFill>
                  <a:srgbClr val="0000FF"/>
                </a:solidFill>
              </a:rPr>
              <a:t>subtrees</a:t>
            </a:r>
            <a:r>
              <a:rPr lang="en-US" altLang="ko-KR" smtClean="0"/>
              <a:t> of </a:t>
            </a:r>
            <a:r>
              <a:rPr lang="en-US" altLang="ko-KR" i="1" smtClean="0">
                <a:ea typeface="휴먼매직체" pitchFamily="18" charset="-127"/>
              </a:rPr>
              <a:t>t</a:t>
            </a:r>
            <a:r>
              <a:rPr lang="en-US" altLang="ko-KR" smtClean="0"/>
              <a:t>.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AE879CF9-9B61-4CAD-8324-D3E623C87315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4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75882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Level Order Example (visit = print)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320DC312-9F01-41E7-8136-BD2AEC36540A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40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381000" y="4508500"/>
            <a:ext cx="853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ko-KR" sz="3200">
                <a:latin typeface="Arial" panose="020B0604020202020204" pitchFamily="34" charset="0"/>
              </a:rPr>
              <a:t>Add and delete nodes from a queue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en-US" altLang="ko-KR" sz="3200">
                <a:latin typeface="Arial" panose="020B0604020202020204" pitchFamily="34" charset="0"/>
              </a:rPr>
              <a:t>Output: </a:t>
            </a:r>
            <a:r>
              <a:rPr lang="en-US" altLang="ko-KR" sz="3200">
                <a:solidFill>
                  <a:srgbClr val="FF3300"/>
                </a:solidFill>
                <a:latin typeface="Arial" panose="020B0604020202020204" pitchFamily="34" charset="0"/>
              </a:rPr>
              <a:t>	a   b   c   d   e   f   g   h   i   j</a:t>
            </a:r>
          </a:p>
        </p:txBody>
      </p:sp>
      <p:pic>
        <p:nvPicPr>
          <p:cNvPr id="46085" name="Picture 5" descr="tree-examp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25538"/>
            <a:ext cx="674211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zh-TW" dirty="0"/>
              <a:t>-</a:t>
            </a:r>
            <a:r>
              <a:rPr lang="en-US" altLang="zh-TW" dirty="0" smtClean="0"/>
              <a:t>Copying Binary Trees</a:t>
            </a:r>
            <a:endParaRPr lang="tr-TR" altLang="zh-TW" dirty="0" smtClean="0"/>
          </a:p>
          <a:p>
            <a:pPr marL="0" indent="0">
              <a:buNone/>
            </a:pPr>
            <a:r>
              <a:rPr lang="tr-TR" altLang="zh-TW" dirty="0" smtClean="0"/>
              <a:t>-</a:t>
            </a:r>
            <a:r>
              <a:rPr lang="en-US" altLang="zh-TW" dirty="0" smtClean="0"/>
              <a:t>Equality of Binary Trees</a:t>
            </a:r>
            <a:r>
              <a:rPr lang="tr-TR" altLang="zh-TW" dirty="0" smtClean="0"/>
              <a:t> (</a:t>
            </a:r>
            <a:r>
              <a:rPr lang="en-US" altLang="zh-TW" sz="2400" dirty="0" smtClean="0">
                <a:solidFill>
                  <a:srgbClr val="CC3300"/>
                </a:solidFill>
              </a:rPr>
              <a:t>the same topology and data</a:t>
            </a:r>
            <a:r>
              <a:rPr lang="tr-TR" altLang="zh-TW" sz="2400" dirty="0" smtClean="0">
                <a:solidFill>
                  <a:srgbClr val="CC3300"/>
                </a:solidFill>
              </a:rPr>
              <a:t>)</a:t>
            </a:r>
          </a:p>
          <a:p>
            <a:pPr marL="0" indent="0">
              <a:buNone/>
            </a:pPr>
            <a:r>
              <a:rPr lang="tr-TR" altLang="zh-TW" sz="2800" dirty="0" smtClean="0">
                <a:solidFill>
                  <a:srgbClr val="CC3300"/>
                </a:solidFill>
              </a:rPr>
              <a:t>-</a:t>
            </a:r>
            <a:r>
              <a:rPr lang="en-US" dirty="0"/>
              <a:t>topological</a:t>
            </a:r>
            <a:r>
              <a:rPr lang="tr-TR" altLang="zh-TW" sz="2800" dirty="0" smtClean="0">
                <a:solidFill>
                  <a:srgbClr val="CC3300"/>
                </a:solidFill>
              </a:rPr>
              <a:t> </a:t>
            </a:r>
            <a:r>
              <a:rPr lang="tr-TR" altLang="zh-TW" sz="2800" dirty="0" err="1" smtClean="0">
                <a:solidFill>
                  <a:srgbClr val="CC3300"/>
                </a:solidFill>
              </a:rPr>
              <a:t>similarity</a:t>
            </a:r>
            <a:r>
              <a:rPr lang="tr-TR" altLang="zh-TW" sz="2800" dirty="0" smtClean="0">
                <a:solidFill>
                  <a:srgbClr val="CC3300"/>
                </a:solidFill>
              </a:rPr>
              <a:t>(</a:t>
            </a:r>
            <a:r>
              <a:rPr lang="en-US" dirty="0"/>
              <a:t>Shape </a:t>
            </a:r>
            <a:r>
              <a:rPr lang="en-US" dirty="0" smtClean="0"/>
              <a:t>Comparison</a:t>
            </a:r>
            <a:r>
              <a:rPr lang="tr-TR" dirty="0" smtClean="0"/>
              <a:t>)</a:t>
            </a:r>
            <a:endParaRPr lang="en-US" altLang="zh-TW" sz="2800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CA74-67B4-4876-885F-76682F525F7B}" type="slidenum">
              <a:rPr lang="en-US" altLang="ko-KR" smtClean="0"/>
              <a:pPr/>
              <a:t>41</a:t>
            </a:fld>
            <a:endParaRPr lang="en-US" altLang="ko-K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9525" y="2726531"/>
            <a:ext cx="91630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rgbClr val="003399"/>
                </a:solidFill>
                <a:latin typeface="Times New Roman" panose="02020603050405020304" pitchFamily="18" charset="0"/>
                <a:ea typeface="新細明體" pitchFamily="2" charset="-120"/>
                <a:cs typeface="+mn-cs"/>
              </a:defRPr>
            </a:lvl9pPr>
          </a:lstStyle>
          <a:p>
            <a:pPr algn="ctr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562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Subtrees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8C0532FE-4274-4319-9F49-998CB1C57594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5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3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8413"/>
            <a:ext cx="642937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Tree Terminology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5538"/>
            <a:ext cx="4800600" cy="5427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/>
              <a:t>The element at the top of the hierarchy is the </a:t>
            </a:r>
            <a:r>
              <a:rPr lang="en-US" altLang="ko-KR" b="1" smtClean="0">
                <a:solidFill>
                  <a:srgbClr val="0000FF"/>
                </a:solidFill>
              </a:rPr>
              <a:t>root</a:t>
            </a:r>
            <a:r>
              <a:rPr lang="en-US" altLang="ko-KR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Elements next in the hierarchy are the </a:t>
            </a:r>
            <a:r>
              <a:rPr lang="en-US" altLang="ko-KR" b="1" smtClean="0">
                <a:solidFill>
                  <a:srgbClr val="0000FF"/>
                </a:solidFill>
              </a:rPr>
              <a:t>children</a:t>
            </a:r>
            <a:r>
              <a:rPr lang="en-US" altLang="ko-KR" smtClean="0"/>
              <a:t> of the root.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Elements next in the hierarchy are the </a:t>
            </a:r>
            <a:r>
              <a:rPr lang="en-US" altLang="ko-KR" b="1" smtClean="0">
                <a:solidFill>
                  <a:srgbClr val="0000FF"/>
                </a:solidFill>
              </a:rPr>
              <a:t>grandchildren</a:t>
            </a:r>
            <a:r>
              <a:rPr lang="en-US" altLang="ko-KR" smtClean="0"/>
              <a:t> of the root, and so 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Elements at the lowest level of the hierarchy are the </a:t>
            </a:r>
            <a:r>
              <a:rPr lang="en-US" altLang="ko-KR" b="1" smtClean="0">
                <a:solidFill>
                  <a:srgbClr val="0000FF"/>
                </a:solidFill>
              </a:rPr>
              <a:t>leaves</a:t>
            </a:r>
            <a:r>
              <a:rPr lang="en-US" altLang="ko-KR" smtClean="0"/>
              <a:t>.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BC2296C9-DA6E-471D-B51D-AC7B2887FA92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6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396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Other Definitions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/>
              <a:t>Leaves, Parent, Grandparent, Siblings,</a:t>
            </a:r>
            <a:br>
              <a:rPr lang="en-US" altLang="ko-KR" smtClean="0"/>
            </a:br>
            <a:r>
              <a:rPr lang="en-US" altLang="ko-KR" smtClean="0"/>
              <a:t>Ancestors, Descendents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326DA3FD-76BC-41B5-8621-DE7F13589BC6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7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4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09825"/>
            <a:ext cx="4706938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5367338" y="2349500"/>
            <a:ext cx="332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Leaves = {Mike,AI,Sue,Chris}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5367338" y="2797175"/>
            <a:ext cx="223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Parent(Mary) = Joe</a:t>
            </a: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5364163" y="3254375"/>
            <a:ext cx="292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Grandparent(Sue) = Mary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5367338" y="3711575"/>
            <a:ext cx="325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Siblings(Mary) = {Ann,John}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5367338" y="4168775"/>
            <a:ext cx="330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Ancestors(Mike) = {Ann,Joe}</a:t>
            </a:r>
          </a:p>
        </p:txBody>
      </p: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5367338" y="4625975"/>
            <a:ext cx="361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r>
              <a:rPr lang="en-US" altLang="ko-KR" sz="1800" b="1">
                <a:solidFill>
                  <a:srgbClr val="0000FF"/>
                </a:solidFill>
                <a:latin typeface="Arial" panose="020B0604020202020204" pitchFamily="34" charset="0"/>
                <a:ea typeface="휴먼매직체" pitchFamily="18" charset="-127"/>
              </a:rPr>
              <a:t>Descendents(Mary)={Mark,Sue}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autoUpdateAnimBg="0"/>
      <p:bldP spid="334853" grpId="0" autoUpdateAnimBg="0"/>
      <p:bldP spid="334854" grpId="0" autoUpdateAnimBg="0"/>
      <p:bldP spid="334855" grpId="0" autoUpdateAnimBg="0"/>
      <p:bldP spid="334856" grpId="0" autoUpdateAnimBg="0"/>
      <p:bldP spid="334857" grpId="0" autoUpdateAnimBg="0"/>
      <p:bldP spid="3348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Levels and Height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/>
              <a:t>Root is at level 1 and its children are at level 2.</a:t>
            </a:r>
          </a:p>
          <a:p>
            <a:pPr eaLnBrk="1" hangingPunct="1"/>
            <a:r>
              <a:rPr lang="en-US" altLang="ko-KR" smtClean="0">
                <a:solidFill>
                  <a:srgbClr val="0000FF"/>
                </a:solidFill>
              </a:rPr>
              <a:t>Height = depth = number of levels</a:t>
            </a:r>
          </a:p>
          <a:p>
            <a:pPr eaLnBrk="1" hangingPunct="1"/>
            <a:endParaRPr lang="en-US" altLang="ko-KR" smtClean="0">
              <a:solidFill>
                <a:srgbClr val="0000FF"/>
              </a:solidFill>
            </a:endParaRPr>
          </a:p>
        </p:txBody>
      </p:sp>
      <p:sp>
        <p:nvSpPr>
          <p:cNvPr id="1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A37716A6-1376-4958-B0D9-80A3DB4760F0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8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5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2743200"/>
            <a:ext cx="50863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2743200"/>
            <a:ext cx="6657975" cy="609600"/>
            <a:chOff x="1104" y="2112"/>
            <a:chExt cx="4194" cy="384"/>
          </a:xfrm>
        </p:grpSpPr>
        <p:sp>
          <p:nvSpPr>
            <p:cNvPr id="10256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4694" y="215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level 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3505200"/>
            <a:ext cx="6657975" cy="609600"/>
            <a:chOff x="1104" y="2592"/>
            <a:chExt cx="4194" cy="384"/>
          </a:xfrm>
        </p:grpSpPr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1104" y="259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5" name="Text Box 10"/>
            <p:cNvSpPr txBox="1">
              <a:spLocks noChangeArrowheads="1"/>
            </p:cNvSpPr>
            <p:nvPr/>
          </p:nvSpPr>
          <p:spPr bwMode="auto">
            <a:xfrm>
              <a:off x="4694" y="26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level 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19200" y="4572000"/>
            <a:ext cx="6657975" cy="609600"/>
            <a:chOff x="1104" y="3264"/>
            <a:chExt cx="4194" cy="384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104" y="3264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694" y="3311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level 3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19200" y="5410200"/>
            <a:ext cx="6657975" cy="609600"/>
            <a:chOff x="1104" y="3792"/>
            <a:chExt cx="4194" cy="384"/>
          </a:xfrm>
        </p:grpSpPr>
        <p:sp>
          <p:nvSpPr>
            <p:cNvPr id="10250" name="Rectangle 15"/>
            <p:cNvSpPr>
              <a:spLocks noChangeArrowheads="1"/>
            </p:cNvSpPr>
            <p:nvPr/>
          </p:nvSpPr>
          <p:spPr bwMode="auto">
            <a:xfrm>
              <a:off x="1104" y="379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0251" name="Text Box 16"/>
            <p:cNvSpPr txBox="1">
              <a:spLocks noChangeArrowheads="1"/>
            </p:cNvSpPr>
            <p:nvPr/>
          </p:nvSpPr>
          <p:spPr bwMode="auto">
            <a:xfrm>
              <a:off x="4694" y="38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itchFamily="50" charset="-128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latin typeface="Arial" panose="020B0604020202020204" pitchFamily="34" charset="0"/>
                  <a:ea typeface="휴먼매직체" pitchFamily="18" charset="-127"/>
                </a:rPr>
                <a:t>level 4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Node Degree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FF3300"/>
                </a:solidFill>
              </a:rPr>
              <a:t>Node degree</a:t>
            </a:r>
            <a:r>
              <a:rPr lang="en-US" altLang="ko-KR" smtClean="0"/>
              <a:t> is </a:t>
            </a:r>
            <a:r>
              <a:rPr lang="en-US" altLang="ko-KR" smtClean="0">
                <a:solidFill>
                  <a:srgbClr val="0000FF"/>
                </a:solidFill>
              </a:rPr>
              <a:t>the number of children it has</a:t>
            </a: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itchFamily="50" charset="-128"/>
              </a:defRPr>
            </a:lvl9pPr>
          </a:lstStyle>
          <a:p>
            <a:pPr eaLnBrk="1" hangingPunct="1"/>
            <a:fld id="{F01FF0F0-A0F6-4E47-8214-F708B36A0A12}" type="slidenum">
              <a:rPr kumimoji="0" lang="en-US" altLang="ko-KR" sz="2600">
                <a:solidFill>
                  <a:schemeClr val="bg1"/>
                </a:solidFill>
                <a:latin typeface="굴림" pitchFamily="50" charset="-128"/>
              </a:rPr>
              <a:pPr eaLnBrk="1" hangingPunct="1"/>
              <a:t>9</a:t>
            </a:fld>
            <a:endParaRPr kumimoji="0" lang="en-US" altLang="ko-KR" sz="2600">
              <a:solidFill>
                <a:schemeClr val="bg1"/>
              </a:solidFill>
              <a:latin typeface="굴림" pitchFamily="50" charset="-128"/>
            </a:endParaRPr>
          </a:p>
        </p:txBody>
      </p:sp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73238"/>
            <a:ext cx="5867400" cy="3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1478</Words>
  <Application>Microsoft Office PowerPoint</Application>
  <PresentationFormat>On-screen Show (4:3)</PresentationFormat>
  <Paragraphs>251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Times New Roman</vt:lpstr>
      <vt:lpstr>굴림</vt:lpstr>
      <vt:lpstr>Arial</vt:lpstr>
      <vt:lpstr>Wingdings</vt:lpstr>
      <vt:lpstr>휴먼매직체</vt:lpstr>
      <vt:lpstr>Symbol</vt:lpstr>
      <vt:lpstr>Office Theme</vt:lpstr>
      <vt:lpstr>Binary and Other Trees</vt:lpstr>
      <vt:lpstr>Linear Lists and Trees</vt:lpstr>
      <vt:lpstr>Joe’s Descendants</vt:lpstr>
      <vt:lpstr>Definition of Tree</vt:lpstr>
      <vt:lpstr>Subtrees</vt:lpstr>
      <vt:lpstr>Tree Terminology</vt:lpstr>
      <vt:lpstr>Other Definitions</vt:lpstr>
      <vt:lpstr>Levels and Height</vt:lpstr>
      <vt:lpstr>Node Degree</vt:lpstr>
      <vt:lpstr>Tree Degree</vt:lpstr>
      <vt:lpstr>Binary Tree</vt:lpstr>
      <vt:lpstr>Difference Between a Tree &amp; a Binary Tree</vt:lpstr>
      <vt:lpstr>Binary Tree for Expressions</vt:lpstr>
      <vt:lpstr>Binary Tree Properties</vt:lpstr>
      <vt:lpstr>Binary Tree Properties</vt:lpstr>
      <vt:lpstr>Full Binary Tree</vt:lpstr>
      <vt:lpstr>Node Number Property of Full Binary Tree</vt:lpstr>
      <vt:lpstr>Node Number Property of Full Binary Tree</vt:lpstr>
      <vt:lpstr>Node Number Property of Full Binary Tree</vt:lpstr>
      <vt:lpstr>Complete Binary Tree with N Nodes</vt:lpstr>
      <vt:lpstr>Example of Complete Binary Tree</vt:lpstr>
      <vt:lpstr>Binary Tree Representation</vt:lpstr>
      <vt:lpstr>Array Representation of Binary Tree</vt:lpstr>
      <vt:lpstr>Incomplete Binary Trees</vt:lpstr>
      <vt:lpstr>Right-Skewed Binary Tree</vt:lpstr>
      <vt:lpstr>Linked Representation of Binary Tree</vt:lpstr>
      <vt:lpstr>Linked Representation of Binary Tree</vt:lpstr>
      <vt:lpstr>Node Class For Linked Binary Tree</vt:lpstr>
      <vt:lpstr>Common Binary Tree Operations</vt:lpstr>
      <vt:lpstr>Binary Tree Traversal</vt:lpstr>
      <vt:lpstr>Binary Tree Traversal Methods</vt:lpstr>
      <vt:lpstr>Preorder Example (visit = print)</vt:lpstr>
      <vt:lpstr>Preorder of Expression Tree</vt:lpstr>
      <vt:lpstr>Inorder Example (visit = print)</vt:lpstr>
      <vt:lpstr>Inorder by Projection (Squishing)</vt:lpstr>
      <vt:lpstr>Inorder of Expression Tree</vt:lpstr>
      <vt:lpstr>Postorder Example (visit = print)</vt:lpstr>
      <vt:lpstr>Postorder of Expression Tree</vt:lpstr>
      <vt:lpstr>Level Order Traversal (Brth</vt:lpstr>
      <vt:lpstr>Level Order Example (visit = print)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2021-12-20T08:50:55Z</dcterms:created>
  <dcterms:modified xsi:type="dcterms:W3CDTF">2021-12-20T08:51:06Z</dcterms:modified>
</cp:coreProperties>
</file>